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Default Extension="pdf" ContentType="application/pdf"/>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3" r:id="rId6"/>
    <p:sldId id="261" r:id="rId7"/>
    <p:sldId id="262" r:id="rId8"/>
    <p:sldId id="264" r:id="rId9"/>
    <p:sldId id="266" r:id="rId10"/>
    <p:sldId id="265" r:id="rId11"/>
    <p:sldId id="267" r:id="rId12"/>
    <p:sldId id="269" r:id="rId13"/>
    <p:sldId id="270" r:id="rId14"/>
    <p:sldId id="268" r:id="rId15"/>
    <p:sldId id="271" r:id="rId16"/>
    <p:sldId id="273" r:id="rId17"/>
    <p:sldId id="274" r:id="rId18"/>
    <p:sldId id="275" r:id="rId19"/>
    <p:sldId id="278" r:id="rId20"/>
    <p:sldId id="27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B5BA"/>
    <a:srgbClr val="84B5BB"/>
    <a:srgbClr val="97B11F"/>
    <a:srgbClr val="F77662"/>
    <a:srgbClr val="415F6F"/>
    <a:srgbClr val="385160"/>
    <a:srgbClr val="B2D12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538" autoAdjust="0"/>
    <p:restoredTop sz="94660"/>
  </p:normalViewPr>
  <p:slideViewPr>
    <p:cSldViewPr snapToGrid="0">
      <p:cViewPr>
        <p:scale>
          <a:sx n="70" d="100"/>
          <a:sy n="70" d="100"/>
        </p:scale>
        <p:origin x="-552" y="-78"/>
      </p:cViewPr>
      <p:guideLst>
        <p:guide orient="horz" pos="1984"/>
        <p:guide/>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F7BCC4-AE39-1A4D-A714-A0A40C0B93B9}" type="datetimeFigureOut">
              <a:rPr lang="en-US" smtClean="0"/>
              <a:pPr/>
              <a:t>9/24/2010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493706-515F-9845-9793-846E4E91C4A5}"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8000" y="1876425"/>
            <a:ext cx="7772400" cy="1470025"/>
          </a:xfrm>
        </p:spPr>
        <p:txBody>
          <a:bodyPr/>
          <a:lstStyle>
            <a:lvl1pPr marL="0" indent="0" algn="l">
              <a:tabLst/>
              <a:defRPr baseline="-25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C37B5EA-4266-FB40-9222-6C26B4F76214}" type="datetimeFigureOut">
              <a:rPr lang="en-US" smtClean="0"/>
              <a:pPr/>
              <a:t>9/24/2010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4C23B-821C-844F-8D30-BB965A056A86}" type="slidenum">
              <a:rPr lang="en-US" smtClean="0"/>
              <a:pPr/>
              <a:t>‹nº›</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37B5EA-4266-FB40-9222-6C26B4F76214}" type="datetimeFigureOut">
              <a:rPr lang="en-US" smtClean="0"/>
              <a:pPr/>
              <a:t>9/24/2010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4C23B-821C-844F-8D30-BB965A056A86}"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7B5EA-4266-FB40-9222-6C26B4F76214}" type="datetimeFigureOut">
              <a:rPr lang="en-US" smtClean="0"/>
              <a:pPr/>
              <a:t>9/24/2010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F4C23B-821C-844F-8D30-BB965A056A86}"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d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image" Target="../media/image5.pdf"/><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7.pdf"/><Relationship Id="rId9"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df"/></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image" Target="../media/image7.pdf"/><Relationship Id="rId2" Type="http://schemas.openxmlformats.org/officeDocument/2006/relationships/hyperlink" Target="LADY%20GAGAUCHA.mp4"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PDalpra@cetiqt.senai.br"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df"/></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d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df"/></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undo_0.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1748134"/>
            <a:ext cx="6324600" cy="1508105"/>
          </a:xfrm>
          <a:prstGeom prst="rect">
            <a:avLst/>
          </a:prstGeom>
        </p:spPr>
        <p:txBody>
          <a:bodyPr wrap="square" anchor="t">
            <a:spAutoFit/>
          </a:bodyPr>
          <a:lstStyle/>
          <a:p>
            <a:r>
              <a:rPr lang="pt-BR" sz="3200" b="1" i="1" cap="all" dirty="0" smtClean="0">
                <a:solidFill>
                  <a:srgbClr val="415F6F"/>
                </a:solidFill>
                <a:latin typeface="Corbel"/>
                <a:ea typeface="Arial" charset="0"/>
                <a:cs typeface="Corbel"/>
              </a:rPr>
              <a:t>O projeto HAPPINESS </a:t>
            </a:r>
            <a:endParaRPr lang="pt-BR" sz="3200" i="1" cap="all" dirty="0" smtClean="0">
              <a:solidFill>
                <a:srgbClr val="415F6F"/>
              </a:solidFill>
              <a:latin typeface="Corbel"/>
              <a:ea typeface="Arial" charset="0"/>
              <a:cs typeface="Corbel"/>
            </a:endParaRPr>
          </a:p>
          <a:p>
            <a:endParaRPr lang="pt-BR" sz="3000" b="1" i="1" dirty="0" smtClean="0">
              <a:solidFill>
                <a:srgbClr val="415F6F"/>
              </a:solidFill>
              <a:latin typeface="Corbel"/>
              <a:cs typeface="Corbel"/>
            </a:endParaRPr>
          </a:p>
          <a:p>
            <a:endParaRPr lang="pt-BR" sz="3000" i="1" dirty="0">
              <a:solidFill>
                <a:schemeClr val="tx1">
                  <a:lumMod val="50000"/>
                  <a:lumOff val="50000"/>
                </a:schemeClr>
              </a:solidFill>
              <a:latin typeface="+mj-lt"/>
            </a:endParaRPr>
          </a:p>
        </p:txBody>
      </p:sp>
      <p:grpSp>
        <p:nvGrpSpPr>
          <p:cNvPr id="2" name="Group 12"/>
          <p:cNvGrpSpPr/>
          <p:nvPr/>
        </p:nvGrpSpPr>
        <p:grpSpPr>
          <a:xfrm>
            <a:off x="584200" y="2895600"/>
            <a:ext cx="8559800" cy="3390900"/>
            <a:chOff x="584200" y="2895600"/>
            <a:chExt cx="8559800" cy="3390900"/>
          </a:xfrm>
        </p:grpSpPr>
        <p:sp>
          <p:nvSpPr>
            <p:cNvPr id="11" name="Rectangle 10"/>
            <p:cNvSpPr/>
            <p:nvPr/>
          </p:nvSpPr>
          <p:spPr>
            <a:xfrm>
              <a:off x="584200" y="2895600"/>
              <a:ext cx="8559800" cy="3390900"/>
            </a:xfrm>
            <a:prstGeom prst="rect">
              <a:avLst/>
            </a:prstGeom>
            <a:solidFill>
              <a:schemeClr val="bg1"/>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693804" y="3026539"/>
              <a:ext cx="5422900" cy="3145661"/>
            </a:xfrm>
            <a:prstGeom prst="rect">
              <a:avLst/>
            </a:prstGeom>
          </p:spPr>
          <p:txBody>
            <a:bodyPr wrap="square">
              <a:noAutofit/>
            </a:bodyPr>
            <a:lstStyle/>
            <a:p>
              <a:r>
                <a:rPr lang="pt-BR" sz="1600" b="1" cap="all" dirty="0" smtClean="0">
                  <a:solidFill>
                    <a:srgbClr val="385160"/>
                  </a:solidFill>
                  <a:latin typeface="Corbel"/>
                  <a:ea typeface="Arial" charset="0"/>
                  <a:cs typeface="Corbel"/>
                </a:rPr>
                <a:t>metodologia:</a:t>
              </a:r>
            </a:p>
            <a:p>
              <a:r>
                <a:rPr lang="pt-BR" sz="1600" cap="all" dirty="0" smtClean="0">
                  <a:solidFill>
                    <a:srgbClr val="385160"/>
                  </a:solidFill>
                  <a:latin typeface="Corbel"/>
                  <a:ea typeface="Arial" charset="0"/>
                  <a:cs typeface="Corbel"/>
                </a:rPr>
                <a:t> </a:t>
              </a:r>
            </a:p>
            <a:p>
              <a:r>
                <a:rPr lang="pt-BR" sz="1600" cap="all" dirty="0" smtClean="0">
                  <a:solidFill>
                    <a:srgbClr val="385160"/>
                  </a:solidFill>
                  <a:latin typeface="Corbel"/>
                  <a:ea typeface="Arial" charset="0"/>
                  <a:cs typeface="Corbel"/>
                </a:rPr>
                <a:t>Registros escritos e fotográficos feitos por cada pesquisado sobre seus momentos de prazer, bem-estar ou felicidade diários; </a:t>
              </a:r>
            </a:p>
            <a:p>
              <a:endParaRPr lang="pt-BR" sz="1600" cap="all" dirty="0" smtClean="0">
                <a:solidFill>
                  <a:srgbClr val="385160"/>
                </a:solidFill>
                <a:latin typeface="Corbel"/>
                <a:ea typeface="Arial" charset="0"/>
                <a:cs typeface="Corbel"/>
              </a:endParaRPr>
            </a:p>
            <a:p>
              <a:r>
                <a:rPr lang="pt-BR" sz="1600" cap="all" dirty="0" smtClean="0">
                  <a:solidFill>
                    <a:srgbClr val="385160"/>
                  </a:solidFill>
                  <a:latin typeface="Corbel"/>
                  <a:ea typeface="Arial" charset="0"/>
                  <a:cs typeface="Corbel"/>
                </a:rPr>
                <a:t>Discursos sobre a felicidade cotidiana e o comportamento de consumo obtidos por meio de entrevista realizada na residência do pesquisado; </a:t>
              </a:r>
            </a:p>
            <a:p>
              <a:endParaRPr lang="pt-BR" sz="1600" cap="all" dirty="0" smtClean="0">
                <a:solidFill>
                  <a:srgbClr val="385160"/>
                </a:solidFill>
                <a:latin typeface="Corbel"/>
                <a:ea typeface="Arial" charset="0"/>
                <a:cs typeface="Corbel"/>
              </a:endParaRPr>
            </a:p>
            <a:p>
              <a:r>
                <a:rPr lang="pt-BR" sz="1600" cap="all" dirty="0" smtClean="0">
                  <a:solidFill>
                    <a:srgbClr val="385160"/>
                  </a:solidFill>
                  <a:latin typeface="Corbel"/>
                  <a:ea typeface="Arial" charset="0"/>
                  <a:cs typeface="Corbel"/>
                </a:rPr>
                <a:t>Observação etnográfica do ambiente domiciliar.</a:t>
              </a:r>
            </a:p>
            <a:p>
              <a:endParaRPr lang="pt-BR" sz="1600" cap="all" dirty="0" smtClean="0">
                <a:solidFill>
                  <a:srgbClr val="385160"/>
                </a:solidFill>
                <a:latin typeface="Corbel"/>
                <a:ea typeface="Arial" charset="0"/>
                <a:cs typeface="Corbel"/>
              </a:endParaRPr>
            </a:p>
            <a:p>
              <a:endParaRPr lang="pt-BR" sz="1600" cap="all" dirty="0" smtClean="0">
                <a:solidFill>
                  <a:srgbClr val="385160"/>
                </a:solidFill>
                <a:latin typeface="Corbel"/>
                <a:ea typeface="Arial" charset="0"/>
                <a:cs typeface="Corbel"/>
              </a:endParaRPr>
            </a:p>
            <a:p>
              <a:pPr>
                <a:lnSpc>
                  <a:spcPct val="120000"/>
                </a:lnSpc>
              </a:pPr>
              <a:endParaRPr lang="pt-BR" sz="1600" cap="all" dirty="0" smtClean="0">
                <a:solidFill>
                  <a:srgbClr val="385160"/>
                </a:solidFill>
                <a:latin typeface="Corbel"/>
                <a:ea typeface="Arial" charset="0"/>
                <a:cs typeface="Corbel"/>
              </a:endParaRPr>
            </a:p>
            <a:p>
              <a:pPr>
                <a:lnSpc>
                  <a:spcPct val="120000"/>
                </a:lnSpc>
              </a:pPr>
              <a:endParaRPr lang="pt-BR" sz="1600" cap="all" dirty="0" smtClean="0">
                <a:solidFill>
                  <a:srgbClr val="385160"/>
                </a:solidFill>
                <a:latin typeface="Corbel"/>
                <a:ea typeface="Arial" charset="0"/>
                <a:cs typeface="Corbel"/>
              </a:endParaRPr>
            </a:p>
          </p:txBody>
        </p:sp>
      </p:grpSp>
      <p:pic>
        <p:nvPicPr>
          <p:cNvPr id="10" name="Picture 4" descr="_DSC0064.png"/>
          <p:cNvPicPr>
            <a:picLocks noChangeAspect="1"/>
          </p:cNvPicPr>
          <p:nvPr/>
        </p:nvPicPr>
        <p:blipFill>
          <a:blip r:embed="rId2"/>
          <a:srcRect b="19900"/>
          <a:stretch>
            <a:fillRect/>
          </a:stretch>
        </p:blipFill>
        <p:spPr>
          <a:xfrm rot="1016383">
            <a:off x="-674322" y="2163742"/>
            <a:ext cx="5025398" cy="5602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1802725"/>
            <a:ext cx="6324600" cy="984885"/>
          </a:xfrm>
          <a:prstGeom prst="rect">
            <a:avLst/>
          </a:prstGeom>
        </p:spPr>
        <p:txBody>
          <a:bodyPr wrap="square" anchor="t">
            <a:spAutoFit/>
          </a:bodyPr>
          <a:lstStyle/>
          <a:p>
            <a:r>
              <a:rPr lang="pt-BR" sz="2800" b="1" i="1" dirty="0" smtClean="0">
                <a:solidFill>
                  <a:srgbClr val="415F6F"/>
                </a:solidFill>
                <a:latin typeface="Corbel"/>
                <a:cs typeface="Corbel"/>
              </a:rPr>
              <a:t> O TALENTO LOCAL</a:t>
            </a:r>
            <a:endParaRPr lang="pt-BR" sz="2800" b="1" i="1" dirty="0" smtClean="0">
              <a:solidFill>
                <a:srgbClr val="415F6F"/>
              </a:solidFill>
              <a:latin typeface="Corbel"/>
              <a:cs typeface="Corbel"/>
            </a:endParaRPr>
          </a:p>
          <a:p>
            <a:endParaRPr lang="pt-BR" sz="3000" i="1" dirty="0">
              <a:solidFill>
                <a:schemeClr val="tx1">
                  <a:lumMod val="50000"/>
                  <a:lumOff val="50000"/>
                </a:schemeClr>
              </a:solidFill>
              <a:latin typeface="+mj-lt"/>
            </a:endParaRPr>
          </a:p>
        </p:txBody>
      </p:sp>
      <p:sp>
        <p:nvSpPr>
          <p:cNvPr id="5" name="Rectangle 4"/>
          <p:cNvSpPr/>
          <p:nvPr/>
        </p:nvSpPr>
        <p:spPr>
          <a:xfrm>
            <a:off x="1638300" y="2632839"/>
            <a:ext cx="6121400" cy="2243961"/>
          </a:xfrm>
          <a:prstGeom prst="rect">
            <a:avLst/>
          </a:prstGeom>
        </p:spPr>
        <p:txBody>
          <a:bodyPr wrap="square">
            <a:noAutofit/>
          </a:bodyPr>
          <a:lstStyle/>
          <a:p>
            <a:pPr>
              <a:lnSpc>
                <a:spcPct val="120000"/>
              </a:lnSpc>
            </a:pPr>
            <a:r>
              <a:rPr lang="pt-BR" dirty="0" smtClean="0">
                <a:solidFill>
                  <a:srgbClr val="385160"/>
                </a:solidFill>
                <a:latin typeface="Corbel"/>
                <a:ea typeface="Arial" charset="0"/>
                <a:cs typeface="Corbel"/>
              </a:rPr>
              <a:t>REGIÃO </a:t>
            </a:r>
            <a:r>
              <a:rPr lang="pt-BR" dirty="0" smtClean="0">
                <a:solidFill>
                  <a:srgbClr val="385160"/>
                </a:solidFill>
                <a:latin typeface="Corbel"/>
                <a:ea typeface="Arial" charset="0"/>
                <a:cs typeface="Corbel"/>
              </a:rPr>
              <a:t>SUDESTE –  Rio de Janeiro</a:t>
            </a:r>
            <a:endParaRPr lang="pt-BR" dirty="0" smtClean="0">
              <a:solidFill>
                <a:srgbClr val="385160"/>
              </a:solidFill>
              <a:latin typeface="Corbel"/>
              <a:ea typeface="Arial" charset="0"/>
              <a:cs typeface="Corbel"/>
            </a:endParaRPr>
          </a:p>
          <a:p>
            <a:pPr>
              <a:lnSpc>
                <a:spcPct val="120000"/>
              </a:lnSpc>
            </a:pPr>
            <a:endParaRPr lang="pt-BR" dirty="0" smtClean="0">
              <a:solidFill>
                <a:srgbClr val="385160"/>
              </a:solidFill>
              <a:latin typeface="Corbel"/>
              <a:ea typeface="Arial" charset="0"/>
              <a:cs typeface="Corbel"/>
            </a:endParaRPr>
          </a:p>
          <a:p>
            <a:pPr>
              <a:lnSpc>
                <a:spcPct val="120000"/>
              </a:lnSpc>
            </a:pPr>
            <a:r>
              <a:rPr lang="pt-BR" b="1" dirty="0" smtClean="0">
                <a:solidFill>
                  <a:srgbClr val="385160"/>
                </a:solidFill>
                <a:latin typeface="Corbel"/>
                <a:ea typeface="Arial" charset="0"/>
                <a:cs typeface="Corbel"/>
              </a:rPr>
              <a:t>Das características mais marcantes da região sudeste e dos “estilos de pensar” dos seus habitantes (Particularmente do Rio de janeiro e dos cariocas) destacam-se:</a:t>
            </a:r>
          </a:p>
          <a:p>
            <a:pPr>
              <a:lnSpc>
                <a:spcPct val="120000"/>
              </a:lnSpc>
            </a:pPr>
            <a:endParaRPr lang="pt-BR" b="1" dirty="0" smtClean="0">
              <a:solidFill>
                <a:srgbClr val="385160"/>
              </a:solidFill>
              <a:latin typeface="Corbel"/>
              <a:ea typeface="Arial" charset="0"/>
              <a:cs typeface="Corbel"/>
            </a:endParaRPr>
          </a:p>
          <a:p>
            <a:pPr>
              <a:lnSpc>
                <a:spcPct val="120000"/>
              </a:lnSpc>
            </a:pPr>
            <a:r>
              <a:rPr lang="pt-BR" dirty="0" smtClean="0">
                <a:solidFill>
                  <a:srgbClr val="385160"/>
                </a:solidFill>
                <a:latin typeface="Corbel"/>
                <a:ea typeface="Arial" charset="0"/>
                <a:cs typeface="Corbel"/>
              </a:rPr>
              <a:t>A valorização dos lugares e dos espaços e situações de compartilhamento;</a:t>
            </a:r>
          </a:p>
          <a:p>
            <a:pPr>
              <a:lnSpc>
                <a:spcPct val="120000"/>
              </a:lnSpc>
            </a:pPr>
            <a:endParaRPr lang="pt-BR" dirty="0" smtClean="0">
              <a:solidFill>
                <a:srgbClr val="385160"/>
              </a:solidFill>
              <a:latin typeface="Corbel"/>
              <a:ea typeface="Arial" charset="0"/>
              <a:cs typeface="Corbel"/>
            </a:endParaRPr>
          </a:p>
          <a:p>
            <a:pPr>
              <a:lnSpc>
                <a:spcPct val="120000"/>
              </a:lnSpc>
            </a:pPr>
            <a:r>
              <a:rPr lang="pt-BR" dirty="0" smtClean="0">
                <a:solidFill>
                  <a:srgbClr val="385160"/>
                </a:solidFill>
                <a:latin typeface="Corbel"/>
                <a:ea typeface="Arial" charset="0"/>
                <a:cs typeface="Corbel"/>
              </a:rPr>
              <a:t>O prazer das sensações, que tem o corpo e a relação entre os cinco sentidos e as emoções como elementos centrais.</a:t>
            </a:r>
          </a:p>
        </p:txBody>
      </p:sp>
      <p:pic>
        <p:nvPicPr>
          <p:cNvPr id="18" name="Picture 1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08000" y="2625725"/>
            <a:ext cx="221226" cy="257175"/>
          </a:xfrm>
          <a:prstGeom prst="rect">
            <a:avLst/>
          </a:prstGeom>
        </p:spPr>
      </p:pic>
      <p:pic>
        <p:nvPicPr>
          <p:cNvPr id="21" name="Picture 2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09701" y="3438979"/>
            <a:ext cx="181078" cy="210503"/>
          </a:xfrm>
          <a:prstGeom prst="rect">
            <a:avLst/>
          </a:prstGeom>
        </p:spPr>
      </p:pic>
      <p:pic>
        <p:nvPicPr>
          <p:cNvPr id="22" name="Picture 2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09701" y="2773997"/>
            <a:ext cx="181078" cy="210503"/>
          </a:xfrm>
          <a:prstGeom prst="rect">
            <a:avLst/>
          </a:prstGeom>
        </p:spPr>
      </p:pic>
      <p:pic>
        <p:nvPicPr>
          <p:cNvPr id="23" name="Picture 2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09701" y="5698172"/>
            <a:ext cx="181078" cy="210503"/>
          </a:xfrm>
          <a:prstGeom prst="rect">
            <a:avLst/>
          </a:prstGeom>
        </p:spPr>
      </p:pic>
      <p:pic>
        <p:nvPicPr>
          <p:cNvPr id="8" name="Picture 2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31476" y="4759672"/>
            <a:ext cx="181078" cy="21050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1748134"/>
            <a:ext cx="6324600" cy="1508105"/>
          </a:xfrm>
          <a:prstGeom prst="rect">
            <a:avLst/>
          </a:prstGeom>
        </p:spPr>
        <p:txBody>
          <a:bodyPr wrap="square" anchor="t">
            <a:spAutoFit/>
          </a:bodyPr>
          <a:lstStyle/>
          <a:p>
            <a:r>
              <a:rPr lang="pt-BR" sz="3200" b="1" i="1" cap="all" dirty="0" err="1" smtClean="0">
                <a:solidFill>
                  <a:srgbClr val="415F6F"/>
                </a:solidFill>
                <a:latin typeface="Corbel"/>
                <a:ea typeface="Arial" charset="0"/>
                <a:cs typeface="Corbel"/>
              </a:rPr>
              <a:t>Dna</a:t>
            </a:r>
            <a:r>
              <a:rPr lang="pt-BR" sz="3200" b="1" i="1" cap="all" dirty="0" smtClean="0">
                <a:solidFill>
                  <a:srgbClr val="415F6F"/>
                </a:solidFill>
                <a:latin typeface="Corbel"/>
                <a:ea typeface="Arial" charset="0"/>
                <a:cs typeface="Corbel"/>
              </a:rPr>
              <a:t> </a:t>
            </a:r>
            <a:r>
              <a:rPr lang="pt-BR" sz="3200" b="1" i="1" cap="all" dirty="0" err="1" smtClean="0">
                <a:solidFill>
                  <a:srgbClr val="415F6F"/>
                </a:solidFill>
                <a:latin typeface="Corbel"/>
                <a:ea typeface="Arial" charset="0"/>
                <a:cs typeface="Corbel"/>
              </a:rPr>
              <a:t>bRASIL</a:t>
            </a:r>
            <a:r>
              <a:rPr lang="pt-BR" sz="3200" b="1" i="1" cap="all" dirty="0" smtClean="0">
                <a:solidFill>
                  <a:srgbClr val="415F6F"/>
                </a:solidFill>
                <a:latin typeface="Corbel"/>
                <a:ea typeface="Arial" charset="0"/>
                <a:cs typeface="Corbel"/>
              </a:rPr>
              <a:t> &amp; Felicidade</a:t>
            </a:r>
            <a:endParaRPr lang="pt-BR" sz="3200" i="1" cap="all" dirty="0" smtClean="0">
              <a:solidFill>
                <a:srgbClr val="415F6F"/>
              </a:solidFill>
              <a:latin typeface="Corbel"/>
              <a:ea typeface="Arial" charset="0"/>
              <a:cs typeface="Corbel"/>
            </a:endParaRPr>
          </a:p>
          <a:p>
            <a:endParaRPr lang="pt-BR" sz="3000" b="1" i="1" dirty="0" smtClean="0">
              <a:solidFill>
                <a:srgbClr val="415F6F"/>
              </a:solidFill>
              <a:latin typeface="Corbel"/>
              <a:cs typeface="Corbel"/>
            </a:endParaRPr>
          </a:p>
          <a:p>
            <a:endParaRPr lang="pt-BR" sz="3000" i="1" dirty="0">
              <a:solidFill>
                <a:schemeClr val="tx1">
                  <a:lumMod val="50000"/>
                  <a:lumOff val="50000"/>
                </a:schemeClr>
              </a:solidFill>
              <a:latin typeface="+mj-lt"/>
            </a:endParaRPr>
          </a:p>
        </p:txBody>
      </p:sp>
      <p:pic>
        <p:nvPicPr>
          <p:cNvPr id="18" name="Picture 1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08000" y="2625725"/>
            <a:ext cx="221226" cy="257175"/>
          </a:xfrm>
          <a:prstGeom prst="rect">
            <a:avLst/>
          </a:prstGeom>
        </p:spPr>
      </p:pic>
      <p:grpSp>
        <p:nvGrpSpPr>
          <p:cNvPr id="2" name="Group 12"/>
          <p:cNvGrpSpPr/>
          <p:nvPr/>
        </p:nvGrpSpPr>
        <p:grpSpPr>
          <a:xfrm>
            <a:off x="584200" y="2895600"/>
            <a:ext cx="8559800" cy="3390900"/>
            <a:chOff x="584200" y="2895600"/>
            <a:chExt cx="8559800" cy="3390900"/>
          </a:xfrm>
        </p:grpSpPr>
        <p:sp>
          <p:nvSpPr>
            <p:cNvPr id="11" name="Rectangle 10"/>
            <p:cNvSpPr/>
            <p:nvPr/>
          </p:nvSpPr>
          <p:spPr>
            <a:xfrm>
              <a:off x="584200" y="2895600"/>
              <a:ext cx="8559800" cy="3390900"/>
            </a:xfrm>
            <a:prstGeom prst="rect">
              <a:avLst/>
            </a:prstGeom>
            <a:solidFill>
              <a:schemeClr val="bg1"/>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286995" y="2979039"/>
              <a:ext cx="4809506" cy="3145661"/>
            </a:xfrm>
            <a:prstGeom prst="rect">
              <a:avLst/>
            </a:prstGeom>
          </p:spPr>
          <p:txBody>
            <a:bodyPr wrap="square">
              <a:noAutofit/>
            </a:bodyPr>
            <a:lstStyle/>
            <a:p>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Sou</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uma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pessoa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que</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gosta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da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natureza</a:t>
              </a:r>
              <a:r>
                <a:rPr lang="en-US" sz="1500" i="1" dirty="0" smtClean="0">
                  <a:solidFill>
                    <a:srgbClr val="385160"/>
                  </a:solidFill>
                  <a:latin typeface="Corbel"/>
                  <a:ea typeface="Arial" charset="0"/>
                  <a:cs typeface="Corbel"/>
                </a:rPr>
                <a:t>... Na </a:t>
              </a:r>
              <a:r>
                <a:rPr lang="en-US" sz="1500" i="1" dirty="0" err="1" smtClean="0">
                  <a:solidFill>
                    <a:srgbClr val="385160"/>
                  </a:solidFill>
                  <a:latin typeface="Corbel"/>
                  <a:ea typeface="Arial" charset="0"/>
                  <a:cs typeface="Corbel"/>
                </a:rPr>
                <a:t>rotina</a:t>
              </a:r>
              <a:r>
                <a:rPr lang="en-US" sz="1500" i="1" dirty="0" smtClean="0">
                  <a:solidFill>
                    <a:srgbClr val="385160"/>
                  </a:solidFill>
                  <a:latin typeface="Corbel"/>
                  <a:ea typeface="Arial" charset="0"/>
                  <a:cs typeface="Corbel"/>
                </a:rPr>
                <a:t> de </a:t>
              </a:r>
              <a:r>
                <a:rPr lang="en-US" sz="1500" i="1" dirty="0" err="1" smtClean="0">
                  <a:solidFill>
                    <a:srgbClr val="385160"/>
                  </a:solidFill>
                  <a:latin typeface="Corbel"/>
                  <a:ea typeface="Arial" charset="0"/>
                  <a:cs typeface="Corbel"/>
                </a:rPr>
                <a:t>ir</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ao</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trabalho</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subir</a:t>
              </a:r>
              <a:r>
                <a:rPr lang="en-US" sz="1500" i="1" dirty="0" smtClean="0">
                  <a:solidFill>
                    <a:srgbClr val="385160"/>
                  </a:solidFill>
                  <a:latin typeface="Corbel"/>
                  <a:ea typeface="Arial" charset="0"/>
                  <a:cs typeface="Corbel"/>
                </a:rPr>
                <a:t> a </a:t>
              </a:r>
              <a:r>
                <a:rPr lang="en-US" sz="1500" i="1" dirty="0" err="1" smtClean="0">
                  <a:solidFill>
                    <a:srgbClr val="385160"/>
                  </a:solidFill>
                  <a:latin typeface="Corbel"/>
                  <a:ea typeface="Arial" charset="0"/>
                  <a:cs typeface="Corbel"/>
                </a:rPr>
                <a:t>estrada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Grajaú-Jacarepaguá</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proporciona</a:t>
              </a:r>
              <a:r>
                <a:rPr lang="en-US" sz="1500" i="1" dirty="0" smtClean="0">
                  <a:solidFill>
                    <a:srgbClr val="385160"/>
                  </a:solidFill>
                  <a:latin typeface="Corbel"/>
                  <a:ea typeface="Arial" charset="0"/>
                  <a:cs typeface="Corbel"/>
                </a:rPr>
                <a:t> vistas </a:t>
              </a:r>
              <a:r>
                <a:rPr lang="en-US" sz="1500" i="1" dirty="0" err="1" smtClean="0">
                  <a:solidFill>
                    <a:srgbClr val="385160"/>
                  </a:solidFill>
                  <a:latin typeface="Corbel"/>
                  <a:ea typeface="Arial" charset="0"/>
                  <a:cs typeface="Corbel"/>
                </a:rPr>
                <a:t>incríveis</a:t>
              </a:r>
              <a:r>
                <a:rPr lang="en-US" sz="1500" i="1" dirty="0" smtClean="0">
                  <a:solidFill>
                    <a:srgbClr val="385160"/>
                  </a:solidFill>
                  <a:latin typeface="Corbel"/>
                  <a:ea typeface="Arial" charset="0"/>
                  <a:cs typeface="Corbel"/>
                </a:rPr>
                <a:t> (. ..) </a:t>
              </a:r>
              <a:r>
                <a:rPr lang="en-US" sz="1500" i="1" dirty="0" err="1" smtClean="0">
                  <a:solidFill>
                    <a:srgbClr val="385160"/>
                  </a:solidFill>
                  <a:latin typeface="Corbel"/>
                  <a:ea typeface="Arial" charset="0"/>
                  <a:cs typeface="Corbel"/>
                </a:rPr>
                <a:t>Uma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cidade</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que</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eu</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não</a:t>
              </a:r>
              <a:r>
                <a:rPr lang="en-US" sz="1500" i="1" dirty="0" smtClean="0">
                  <a:solidFill>
                    <a:srgbClr val="385160"/>
                  </a:solidFill>
                  <a:latin typeface="Corbel"/>
                  <a:ea typeface="Arial" charset="0"/>
                  <a:cs typeface="Corbel"/>
                </a:rPr>
                <a:t> me </a:t>
              </a:r>
              <a:r>
                <a:rPr lang="en-US" sz="1500" i="1" dirty="0" err="1" smtClean="0">
                  <a:solidFill>
                    <a:srgbClr val="385160"/>
                  </a:solidFill>
                  <a:latin typeface="Corbel"/>
                  <a:ea typeface="Arial" charset="0"/>
                  <a:cs typeface="Corbel"/>
                </a:rPr>
                <a:t>adapto</a:t>
              </a:r>
              <a:r>
                <a:rPr lang="en-US" sz="1500" i="1" dirty="0" smtClean="0">
                  <a:solidFill>
                    <a:srgbClr val="385160"/>
                  </a:solidFill>
                  <a:latin typeface="Corbel"/>
                  <a:ea typeface="Arial" charset="0"/>
                  <a:cs typeface="Corbel"/>
                </a:rPr>
                <a:t> é São Paulo. </a:t>
              </a:r>
              <a:r>
                <a:rPr lang="en-US" sz="1500" i="1" dirty="0" err="1" smtClean="0">
                  <a:solidFill>
                    <a:srgbClr val="385160"/>
                  </a:solidFill>
                  <a:latin typeface="Corbel"/>
                  <a:ea typeface="Arial" charset="0"/>
                  <a:cs typeface="Corbel"/>
                </a:rPr>
                <a:t>Eu</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sou</a:t>
              </a:r>
              <a:r>
                <a:rPr lang="en-US" sz="1500" i="1" dirty="0" smtClean="0">
                  <a:solidFill>
                    <a:srgbClr val="385160"/>
                  </a:solidFill>
                  <a:latin typeface="Corbel"/>
                  <a:ea typeface="Arial" charset="0"/>
                  <a:cs typeface="Corbel"/>
                </a:rPr>
                <a:t> carioca, </a:t>
              </a:r>
              <a:r>
                <a:rPr lang="en-US" sz="1500" i="1" dirty="0" err="1" smtClean="0">
                  <a:solidFill>
                    <a:srgbClr val="385160"/>
                  </a:solidFill>
                  <a:latin typeface="Corbel"/>
                  <a:ea typeface="Arial" charset="0"/>
                  <a:cs typeface="Corbel"/>
                </a:rPr>
                <a:t>minha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mãe</a:t>
              </a:r>
              <a:r>
                <a:rPr lang="en-US" sz="1500" i="1" dirty="0" smtClean="0">
                  <a:solidFill>
                    <a:srgbClr val="385160"/>
                  </a:solidFill>
                  <a:latin typeface="Corbel"/>
                  <a:ea typeface="Arial" charset="0"/>
                  <a:cs typeface="Corbel"/>
                </a:rPr>
                <a:t> é carioca, </a:t>
              </a:r>
              <a:r>
                <a:rPr lang="en-US" sz="1500" i="1" dirty="0" err="1" smtClean="0">
                  <a:solidFill>
                    <a:srgbClr val="385160"/>
                  </a:solidFill>
                  <a:latin typeface="Corbel"/>
                  <a:ea typeface="Arial" charset="0"/>
                  <a:cs typeface="Corbel"/>
                </a:rPr>
                <a:t>meu</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pai</a:t>
              </a:r>
              <a:r>
                <a:rPr lang="en-US" sz="1500" i="1" dirty="0" smtClean="0">
                  <a:solidFill>
                    <a:srgbClr val="385160"/>
                  </a:solidFill>
                  <a:latin typeface="Corbel"/>
                  <a:ea typeface="Arial" charset="0"/>
                  <a:cs typeface="Corbel"/>
                </a:rPr>
                <a:t> é </a:t>
              </a:r>
              <a:r>
                <a:rPr lang="en-US" sz="1500" i="1" dirty="0" err="1" smtClean="0">
                  <a:solidFill>
                    <a:srgbClr val="385160"/>
                  </a:solidFill>
                  <a:latin typeface="Corbel"/>
                  <a:ea typeface="Arial" charset="0"/>
                  <a:cs typeface="Corbel"/>
                </a:rPr>
                <a:t>paulista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Quando</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meus</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avós</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eram</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vivos</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eu</a:t>
              </a:r>
              <a:r>
                <a:rPr lang="en-US" sz="1500" i="1" dirty="0" smtClean="0">
                  <a:solidFill>
                    <a:srgbClr val="385160"/>
                  </a:solidFill>
                  <a:latin typeface="Corbel"/>
                  <a:ea typeface="Arial" charset="0"/>
                  <a:cs typeface="Corbel"/>
                </a:rPr>
                <a:t> era </a:t>
              </a:r>
              <a:r>
                <a:rPr lang="en-US" sz="1500" i="1" dirty="0" err="1" smtClean="0">
                  <a:solidFill>
                    <a:srgbClr val="385160"/>
                  </a:solidFill>
                  <a:latin typeface="Corbel"/>
                  <a:ea typeface="Arial" charset="0"/>
                  <a:cs typeface="Corbel"/>
                </a:rPr>
                <a:t>pequeno</a:t>
              </a:r>
              <a:r>
                <a:rPr lang="en-US" sz="1500" i="1" dirty="0" smtClean="0">
                  <a:solidFill>
                    <a:srgbClr val="385160"/>
                  </a:solidFill>
                  <a:latin typeface="Corbel"/>
                  <a:ea typeface="Arial" charset="0"/>
                  <a:cs typeface="Corbel"/>
                </a:rPr>
                <a:t> e </a:t>
              </a:r>
              <a:r>
                <a:rPr lang="en-US" sz="1500" i="1" dirty="0" err="1" smtClean="0">
                  <a:solidFill>
                    <a:srgbClr val="385160"/>
                  </a:solidFill>
                  <a:latin typeface="Corbel"/>
                  <a:ea typeface="Arial" charset="0"/>
                  <a:cs typeface="Corbel"/>
                </a:rPr>
                <a:t>ia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para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lá</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Eu</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gostava</a:t>
              </a:r>
              <a:r>
                <a:rPr lang="en-US" sz="1500" i="1" dirty="0" smtClean="0">
                  <a:solidFill>
                    <a:srgbClr val="385160"/>
                  </a:solidFill>
                  <a:latin typeface="Corbel"/>
                  <a:ea typeface="Arial" charset="0"/>
                  <a:cs typeface="Corbel"/>
                </a:rPr>
                <a:t> do </a:t>
              </a:r>
              <a:r>
                <a:rPr lang="en-US" sz="1500" i="1" dirty="0" err="1" smtClean="0">
                  <a:solidFill>
                    <a:srgbClr val="385160"/>
                  </a:solidFill>
                  <a:latin typeface="Corbel"/>
                  <a:ea typeface="Arial" charset="0"/>
                  <a:cs typeface="Corbel"/>
                </a:rPr>
                <a:t>ambiente</a:t>
              </a:r>
              <a:r>
                <a:rPr lang="en-US" sz="1500" i="1" dirty="0" smtClean="0">
                  <a:solidFill>
                    <a:srgbClr val="385160"/>
                  </a:solidFill>
                  <a:latin typeface="Corbel"/>
                  <a:ea typeface="Arial" charset="0"/>
                  <a:cs typeface="Corbel"/>
                </a:rPr>
                <a:t> familiar, as </a:t>
              </a:r>
              <a:r>
                <a:rPr lang="en-US" sz="1500" i="1" dirty="0" err="1" smtClean="0">
                  <a:solidFill>
                    <a:srgbClr val="385160"/>
                  </a:solidFill>
                  <a:latin typeface="Corbel"/>
                  <a:ea typeface="Arial" charset="0"/>
                  <a:cs typeface="Corbel"/>
                </a:rPr>
                <a:t>vezes</a:t>
              </a:r>
              <a:r>
                <a:rPr lang="en-US" sz="1500" i="1" dirty="0" smtClean="0">
                  <a:solidFill>
                    <a:srgbClr val="385160"/>
                  </a:solidFill>
                  <a:latin typeface="Corbel"/>
                  <a:ea typeface="Arial" charset="0"/>
                  <a:cs typeface="Corbel"/>
                </a:rPr>
                <a:t> do </a:t>
              </a:r>
              <a:r>
                <a:rPr lang="en-US" sz="1500" i="1" dirty="0" err="1" smtClean="0">
                  <a:solidFill>
                    <a:srgbClr val="385160"/>
                  </a:solidFill>
                  <a:latin typeface="Corbel"/>
                  <a:ea typeface="Arial" charset="0"/>
                  <a:cs typeface="Corbel"/>
                </a:rPr>
                <a:t>clima</a:t>
              </a:r>
              <a:r>
                <a:rPr lang="en-US" sz="1500" i="1" dirty="0" smtClean="0">
                  <a:solidFill>
                    <a:srgbClr val="385160"/>
                  </a:solidFill>
                  <a:latin typeface="Corbel"/>
                  <a:ea typeface="Arial" charset="0"/>
                  <a:cs typeface="Corbel"/>
                </a:rPr>
                <a:t> de São Paulo, </a:t>
              </a:r>
              <a:r>
                <a:rPr lang="en-US" sz="1500" i="1" dirty="0" err="1" smtClean="0">
                  <a:solidFill>
                    <a:srgbClr val="385160"/>
                  </a:solidFill>
                  <a:latin typeface="Corbel"/>
                  <a:ea typeface="Arial" charset="0"/>
                  <a:cs typeface="Corbel"/>
                </a:rPr>
                <a:t>mas</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eu</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ficava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meio</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sufocado</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Eu</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olhava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para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aqueles</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prédios</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todos</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procurava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uma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montanha</a:t>
              </a:r>
              <a:r>
                <a:rPr lang="en-US" sz="1500" i="1" dirty="0" smtClean="0">
                  <a:solidFill>
                    <a:srgbClr val="385160"/>
                  </a:solidFill>
                  <a:latin typeface="Corbel"/>
                  <a:ea typeface="Arial" charset="0"/>
                  <a:cs typeface="Corbel"/>
                </a:rPr>
                <a:t> e </a:t>
              </a:r>
              <a:r>
                <a:rPr lang="en-US" sz="1500" i="1" dirty="0" err="1" smtClean="0">
                  <a:solidFill>
                    <a:srgbClr val="385160"/>
                  </a:solidFill>
                  <a:latin typeface="Corbel"/>
                  <a:ea typeface="Arial" charset="0"/>
                  <a:cs typeface="Corbel"/>
                </a:rPr>
                <a:t>não</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encontrava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Eu</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olhava</a:t>
              </a:r>
              <a:r>
                <a:rPr lang="en-US" sz="1500" i="1" dirty="0" smtClean="0">
                  <a:solidFill>
                    <a:srgbClr val="385160"/>
                  </a:solidFill>
                  <a:latin typeface="Corbel"/>
                  <a:ea typeface="Arial" charset="0"/>
                  <a:cs typeface="Corbel"/>
                </a:rPr>
                <a:t> a Av. </a:t>
              </a:r>
              <a:r>
                <a:rPr lang="en-US" sz="1500" i="1" dirty="0" err="1" smtClean="0">
                  <a:solidFill>
                    <a:srgbClr val="385160"/>
                  </a:solidFill>
                  <a:latin typeface="Corbel"/>
                  <a:ea typeface="Arial" charset="0"/>
                  <a:cs typeface="Corbel"/>
                </a:rPr>
                <a:t>Paulista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procurava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uma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montanha</a:t>
              </a:r>
              <a:r>
                <a:rPr lang="en-US" sz="1500" i="1" dirty="0" smtClean="0">
                  <a:solidFill>
                    <a:srgbClr val="385160"/>
                  </a:solidFill>
                  <a:latin typeface="Corbel"/>
                  <a:ea typeface="Arial" charset="0"/>
                  <a:cs typeface="Corbel"/>
                </a:rPr>
                <a:t> e nada.  </a:t>
              </a:r>
              <a:r>
                <a:rPr lang="en-US" sz="1500" i="1" dirty="0" err="1" smtClean="0">
                  <a:solidFill>
                    <a:srgbClr val="385160"/>
                  </a:solidFill>
                  <a:latin typeface="Corbel"/>
                  <a:ea typeface="Arial" charset="0"/>
                  <a:cs typeface="Corbel"/>
                </a:rPr>
                <a:t>Quando</a:t>
              </a:r>
              <a:r>
                <a:rPr lang="en-US" sz="1500" i="1" dirty="0" smtClean="0">
                  <a:solidFill>
                    <a:srgbClr val="385160"/>
                  </a:solidFill>
                  <a:latin typeface="Corbel"/>
                  <a:ea typeface="Arial" charset="0"/>
                  <a:cs typeface="Corbel"/>
                </a:rPr>
                <a:t> se </a:t>
              </a:r>
              <a:r>
                <a:rPr lang="en-US" sz="1500" i="1" dirty="0" err="1" smtClean="0">
                  <a:solidFill>
                    <a:srgbClr val="385160"/>
                  </a:solidFill>
                  <a:latin typeface="Corbel"/>
                  <a:ea typeface="Arial" charset="0"/>
                  <a:cs typeface="Corbel"/>
                </a:rPr>
                <a:t>fala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em</a:t>
              </a:r>
              <a:r>
                <a:rPr lang="en-US" sz="1500" i="1" dirty="0" smtClean="0">
                  <a:solidFill>
                    <a:srgbClr val="385160"/>
                  </a:solidFill>
                  <a:latin typeface="Corbel"/>
                  <a:ea typeface="Arial" charset="0"/>
                  <a:cs typeface="Corbel"/>
                </a:rPr>
                <a:t> Rio de Janeiro </a:t>
              </a:r>
              <a:r>
                <a:rPr lang="en-US" sz="1500" i="1" dirty="0" err="1" smtClean="0">
                  <a:solidFill>
                    <a:srgbClr val="385160"/>
                  </a:solidFill>
                  <a:latin typeface="Corbel"/>
                  <a:ea typeface="Arial" charset="0"/>
                  <a:cs typeface="Corbel"/>
                </a:rPr>
                <a:t>eu</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comparo</a:t>
              </a:r>
              <a:r>
                <a:rPr lang="en-US" sz="1500" i="1" dirty="0" smtClean="0">
                  <a:solidFill>
                    <a:srgbClr val="385160"/>
                  </a:solidFill>
                  <a:latin typeface="Corbel"/>
                  <a:ea typeface="Arial" charset="0"/>
                  <a:cs typeface="Corbel"/>
                </a:rPr>
                <a:t> Rio de Janeiro e São Paulo. </a:t>
              </a:r>
              <a:r>
                <a:rPr lang="en-US" sz="1500" i="1" dirty="0" err="1" smtClean="0">
                  <a:solidFill>
                    <a:srgbClr val="385160"/>
                  </a:solidFill>
                  <a:latin typeface="Corbel"/>
                  <a:ea typeface="Arial" charset="0"/>
                  <a:cs typeface="Corbel"/>
                </a:rPr>
                <a:t>Uma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coisa</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que</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ficou</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foi</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isso</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que</a:t>
              </a:r>
              <a:r>
                <a:rPr lang="en-US" sz="1500" i="1" dirty="0" smtClean="0">
                  <a:solidFill>
                    <a:srgbClr val="385160"/>
                  </a:solidFill>
                  <a:latin typeface="Corbel"/>
                  <a:ea typeface="Arial" charset="0"/>
                  <a:cs typeface="Corbel"/>
                </a:rPr>
                <a:t> São Paulo </a:t>
              </a:r>
              <a:r>
                <a:rPr lang="en-US" sz="1500" i="1" dirty="0" err="1" smtClean="0">
                  <a:solidFill>
                    <a:srgbClr val="385160"/>
                  </a:solidFill>
                  <a:latin typeface="Corbel"/>
                  <a:ea typeface="Arial" charset="0"/>
                  <a:cs typeface="Corbel"/>
                </a:rPr>
                <a:t>não</a:t>
              </a:r>
              <a:r>
                <a:rPr lang="en-US" sz="1500" i="1" dirty="0" smtClean="0">
                  <a:solidFill>
                    <a:srgbClr val="385160"/>
                  </a:solidFill>
                  <a:latin typeface="Corbel"/>
                  <a:ea typeface="Arial" charset="0"/>
                  <a:cs typeface="Corbel"/>
                </a:rPr>
                <a:t> tem </a:t>
              </a:r>
              <a:r>
                <a:rPr lang="en-US" sz="1500" i="1" dirty="0" err="1" smtClean="0">
                  <a:solidFill>
                    <a:srgbClr val="385160"/>
                  </a:solidFill>
                  <a:latin typeface="Corbel"/>
                  <a:ea typeface="Arial" charset="0"/>
                  <a:cs typeface="Corbel"/>
                </a:rPr>
                <a:t>verde</a:t>
              </a:r>
              <a:r>
                <a:rPr lang="en-US" sz="1500" i="1" dirty="0" smtClean="0">
                  <a:solidFill>
                    <a:srgbClr val="385160"/>
                  </a:solidFill>
                  <a:latin typeface="Corbel"/>
                  <a:ea typeface="Arial" charset="0"/>
                  <a:cs typeface="Corbel"/>
                </a:rPr>
                <a:t> e o Rio de Janeiro tem </a:t>
              </a:r>
              <a:r>
                <a:rPr lang="en-US" sz="1500" i="1" dirty="0" err="1" smtClean="0">
                  <a:solidFill>
                    <a:srgbClr val="385160"/>
                  </a:solidFill>
                  <a:latin typeface="Corbel"/>
                  <a:ea typeface="Arial" charset="0"/>
                  <a:cs typeface="Corbel"/>
                </a:rPr>
                <a:t>muito</a:t>
              </a:r>
              <a:r>
                <a:rPr lang="en-US" sz="1500" i="1" dirty="0" smtClean="0">
                  <a:solidFill>
                    <a:srgbClr val="385160"/>
                  </a:solidFill>
                  <a:latin typeface="Corbel"/>
                  <a:ea typeface="Arial" charset="0"/>
                  <a:cs typeface="Corbel"/>
                </a:rPr>
                <a:t> </a:t>
              </a:r>
              <a:r>
                <a:rPr lang="en-US" sz="1500" i="1" dirty="0" err="1" smtClean="0">
                  <a:solidFill>
                    <a:srgbClr val="385160"/>
                  </a:solidFill>
                  <a:latin typeface="Corbel"/>
                  <a:ea typeface="Arial" charset="0"/>
                  <a:cs typeface="Corbel"/>
                </a:rPr>
                <a:t>verde</a:t>
              </a:r>
              <a:r>
                <a:rPr lang="en-US" sz="1500" i="1" dirty="0" smtClean="0">
                  <a:solidFill>
                    <a:srgbClr val="385160"/>
                  </a:solidFill>
                  <a:latin typeface="Corbel"/>
                  <a:ea typeface="Arial" charset="0"/>
                  <a:cs typeface="Corbel"/>
                </a:rPr>
                <a:t> ” </a:t>
              </a:r>
            </a:p>
            <a:p>
              <a:pPr algn="r"/>
              <a:r>
                <a:rPr lang="en-US" sz="1500" b="1" dirty="0" err="1" smtClean="0">
                  <a:solidFill>
                    <a:srgbClr val="385160"/>
                  </a:solidFill>
                  <a:latin typeface="Corbel"/>
                  <a:ea typeface="Arial" charset="0"/>
                  <a:cs typeface="Corbel"/>
                </a:rPr>
                <a:t>Engenheiro</a:t>
              </a:r>
              <a:r>
                <a:rPr lang="en-US" sz="1500" b="1" dirty="0" smtClean="0">
                  <a:solidFill>
                    <a:srgbClr val="385160"/>
                  </a:solidFill>
                  <a:latin typeface="Corbel"/>
                  <a:ea typeface="Arial" charset="0"/>
                  <a:cs typeface="Corbel"/>
                </a:rPr>
                <a:t> </a:t>
              </a:r>
              <a:r>
                <a:rPr lang="en-US" sz="1500" b="1" dirty="0" err="1" smtClean="0">
                  <a:solidFill>
                    <a:srgbClr val="385160"/>
                  </a:solidFill>
                  <a:latin typeface="Corbel"/>
                  <a:ea typeface="Arial" charset="0"/>
                  <a:cs typeface="Corbel"/>
                </a:rPr>
                <a:t>Têxtil</a:t>
              </a:r>
              <a:r>
                <a:rPr lang="en-US" sz="1500" b="1" dirty="0" smtClean="0">
                  <a:solidFill>
                    <a:srgbClr val="385160"/>
                  </a:solidFill>
                  <a:latin typeface="Corbel"/>
                  <a:ea typeface="Arial" charset="0"/>
                  <a:cs typeface="Corbel"/>
                </a:rPr>
                <a:t>, 32 </a:t>
              </a:r>
              <a:r>
                <a:rPr lang="en-US" sz="1500" b="1" dirty="0" err="1" smtClean="0">
                  <a:solidFill>
                    <a:srgbClr val="385160"/>
                  </a:solidFill>
                  <a:latin typeface="Corbel"/>
                  <a:ea typeface="Arial" charset="0"/>
                  <a:cs typeface="Corbel"/>
                </a:rPr>
                <a:t>anos</a:t>
              </a:r>
              <a:endParaRPr lang="en-US" sz="1500" b="1" dirty="0" smtClean="0">
                <a:solidFill>
                  <a:srgbClr val="385160"/>
                </a:solidFill>
                <a:latin typeface="Corbel"/>
                <a:ea typeface="Arial" charset="0"/>
                <a:cs typeface="Corbel"/>
              </a:endParaRPr>
            </a:p>
          </p:txBody>
        </p:sp>
      </p:grpSp>
      <p:pic>
        <p:nvPicPr>
          <p:cNvPr id="8" name="Picture 10" descr="A21_tecnico32_foto10_quin_Passando-pela-praia-do-Leblon-e-Ipanema_.jpg"/>
          <p:cNvPicPr>
            <a:picLocks noChangeAspect="1"/>
          </p:cNvPicPr>
          <p:nvPr/>
        </p:nvPicPr>
        <p:blipFill>
          <a:blip r:embed="rId4"/>
          <a:stretch>
            <a:fillRect/>
          </a:stretch>
        </p:blipFill>
        <p:spPr>
          <a:xfrm rot="1146737">
            <a:off x="-127803" y="3273565"/>
            <a:ext cx="4051078" cy="3038309"/>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6" descr="clipe.png"/>
          <p:cNvPicPr>
            <a:picLocks noChangeAspect="1"/>
          </p:cNvPicPr>
          <p:nvPr/>
        </p:nvPicPr>
        <p:blipFill>
          <a:blip r:embed="rId5"/>
          <a:stretch>
            <a:fillRect/>
          </a:stretch>
        </p:blipFill>
        <p:spPr>
          <a:xfrm rot="3086393">
            <a:off x="1962030" y="3198305"/>
            <a:ext cx="824219" cy="313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1748134"/>
            <a:ext cx="6324600" cy="1508105"/>
          </a:xfrm>
          <a:prstGeom prst="rect">
            <a:avLst/>
          </a:prstGeom>
        </p:spPr>
        <p:txBody>
          <a:bodyPr wrap="square" anchor="t">
            <a:spAutoFit/>
          </a:bodyPr>
          <a:lstStyle/>
          <a:p>
            <a:r>
              <a:rPr lang="pt-BR" sz="3200" b="1" i="1" cap="all" dirty="0" smtClean="0">
                <a:solidFill>
                  <a:srgbClr val="415F6F"/>
                </a:solidFill>
                <a:latin typeface="Corbel"/>
                <a:ea typeface="Arial" charset="0"/>
                <a:cs typeface="Corbel"/>
              </a:rPr>
              <a:t>DNA BRASIL &amp; </a:t>
            </a:r>
            <a:r>
              <a:rPr lang="pt-BR" sz="3200" b="1" i="1" cap="all" dirty="0" err="1" smtClean="0">
                <a:solidFill>
                  <a:srgbClr val="415F6F"/>
                </a:solidFill>
                <a:latin typeface="Corbel"/>
                <a:ea typeface="Arial" charset="0"/>
                <a:cs typeface="Corbel"/>
              </a:rPr>
              <a:t>fELICIDADE</a:t>
            </a:r>
            <a:endParaRPr lang="pt-BR" sz="3200" i="1" cap="all" dirty="0" smtClean="0">
              <a:solidFill>
                <a:srgbClr val="415F6F"/>
              </a:solidFill>
              <a:latin typeface="Corbel"/>
              <a:ea typeface="Arial" charset="0"/>
              <a:cs typeface="Corbel"/>
            </a:endParaRPr>
          </a:p>
          <a:p>
            <a:endParaRPr lang="pt-BR" sz="3000" b="1" i="1" dirty="0" smtClean="0">
              <a:solidFill>
                <a:srgbClr val="415F6F"/>
              </a:solidFill>
              <a:latin typeface="Corbel"/>
              <a:cs typeface="Corbel"/>
            </a:endParaRPr>
          </a:p>
          <a:p>
            <a:endParaRPr lang="pt-BR" sz="3000" i="1" dirty="0">
              <a:solidFill>
                <a:schemeClr val="tx1">
                  <a:lumMod val="50000"/>
                  <a:lumOff val="50000"/>
                </a:schemeClr>
              </a:solidFill>
              <a:latin typeface="+mj-lt"/>
            </a:endParaRPr>
          </a:p>
        </p:txBody>
      </p:sp>
      <p:pic>
        <p:nvPicPr>
          <p:cNvPr id="18" name="Picture 1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08000" y="2625725"/>
            <a:ext cx="221226" cy="257175"/>
          </a:xfrm>
          <a:prstGeom prst="rect">
            <a:avLst/>
          </a:prstGeom>
        </p:spPr>
      </p:pic>
      <p:grpSp>
        <p:nvGrpSpPr>
          <p:cNvPr id="2" name="Group 12"/>
          <p:cNvGrpSpPr/>
          <p:nvPr/>
        </p:nvGrpSpPr>
        <p:grpSpPr>
          <a:xfrm>
            <a:off x="584200" y="2895600"/>
            <a:ext cx="8559800" cy="3390900"/>
            <a:chOff x="584200" y="2895600"/>
            <a:chExt cx="8559800" cy="3390900"/>
          </a:xfrm>
        </p:grpSpPr>
        <p:sp>
          <p:nvSpPr>
            <p:cNvPr id="11" name="Rectangle 10"/>
            <p:cNvSpPr/>
            <p:nvPr/>
          </p:nvSpPr>
          <p:spPr>
            <a:xfrm>
              <a:off x="584200" y="2895600"/>
              <a:ext cx="8559800" cy="3390900"/>
            </a:xfrm>
            <a:prstGeom prst="rect">
              <a:avLst/>
            </a:prstGeom>
            <a:solidFill>
              <a:schemeClr val="bg1"/>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785756" y="3050289"/>
              <a:ext cx="4132612" cy="3145661"/>
            </a:xfrm>
            <a:prstGeom prst="rect">
              <a:avLst/>
            </a:prstGeom>
          </p:spPr>
          <p:txBody>
            <a:bodyPr wrap="square">
              <a:noAutofit/>
            </a:bodyPr>
            <a:lstStyle/>
            <a:p>
              <a:r>
                <a:rPr lang="en-US" sz="2000" i="1" dirty="0" smtClean="0">
                  <a:solidFill>
                    <a:srgbClr val="385160"/>
                  </a:solidFill>
                  <a:latin typeface="Corbel"/>
                  <a:ea typeface="Arial" charset="0"/>
                  <a:cs typeface="Corbel"/>
                </a:rPr>
                <a:t>“ </a:t>
              </a:r>
              <a:r>
                <a:rPr lang="en-US" sz="2000" i="1" dirty="0" err="1" smtClean="0">
                  <a:solidFill>
                    <a:srgbClr val="385160"/>
                  </a:solidFill>
                  <a:latin typeface="Corbel"/>
                  <a:ea typeface="Arial" charset="0"/>
                  <a:cs typeface="Corbel"/>
                </a:rPr>
                <a:t>Eu</a:t>
              </a:r>
              <a:r>
                <a:rPr lang="en-US" sz="2000" i="1" dirty="0" smtClean="0">
                  <a:solidFill>
                    <a:srgbClr val="385160"/>
                  </a:solidFill>
                  <a:latin typeface="Corbel"/>
                  <a:ea typeface="Arial" charset="0"/>
                  <a:cs typeface="Corbel"/>
                </a:rPr>
                <a:t> </a:t>
              </a:r>
              <a:r>
                <a:rPr lang="en-US" sz="2000" i="1" dirty="0" err="1" smtClean="0">
                  <a:solidFill>
                    <a:srgbClr val="385160"/>
                  </a:solidFill>
                  <a:latin typeface="Corbel"/>
                  <a:ea typeface="Arial" charset="0"/>
                  <a:cs typeface="Corbel"/>
                </a:rPr>
                <a:t>tenho</a:t>
              </a:r>
              <a:r>
                <a:rPr lang="en-US" sz="2000" i="1" dirty="0" smtClean="0">
                  <a:solidFill>
                    <a:srgbClr val="385160"/>
                  </a:solidFill>
                  <a:latin typeface="Corbel"/>
                  <a:ea typeface="Arial" charset="0"/>
                  <a:cs typeface="Corbel"/>
                </a:rPr>
                <a:t> 2 </a:t>
              </a:r>
              <a:r>
                <a:rPr lang="en-US" sz="2000" i="1" dirty="0" err="1" smtClean="0">
                  <a:solidFill>
                    <a:srgbClr val="385160"/>
                  </a:solidFill>
                  <a:latin typeface="Corbel"/>
                  <a:ea typeface="Arial" charset="0"/>
                  <a:cs typeface="Corbel"/>
                </a:rPr>
                <a:t>tatuagens</a:t>
              </a:r>
              <a:r>
                <a:rPr lang="en-US" sz="2000" i="1" dirty="0" smtClean="0">
                  <a:solidFill>
                    <a:srgbClr val="385160"/>
                  </a:solidFill>
                  <a:latin typeface="Corbel"/>
                  <a:ea typeface="Arial" charset="0"/>
                  <a:cs typeface="Corbel"/>
                </a:rPr>
                <a:t> (</a:t>
              </a:r>
              <a:r>
                <a:rPr lang="en-US" sz="2000" i="1" dirty="0" err="1" smtClean="0">
                  <a:solidFill>
                    <a:srgbClr val="385160"/>
                  </a:solidFill>
                  <a:latin typeface="Corbel"/>
                  <a:ea typeface="Arial" charset="0"/>
                  <a:cs typeface="Corbel"/>
                </a:rPr>
                <a:t>uma</a:t>
              </a:r>
              <a:r>
                <a:rPr lang="en-US" sz="2000" i="1" dirty="0" smtClean="0">
                  <a:solidFill>
                    <a:srgbClr val="385160"/>
                  </a:solidFill>
                  <a:latin typeface="Corbel"/>
                  <a:ea typeface="Arial" charset="0"/>
                  <a:cs typeface="Corbel"/>
                </a:rPr>
                <a:t> </a:t>
              </a:r>
              <a:r>
                <a:rPr lang="en-US" sz="2000" i="1" dirty="0" err="1" smtClean="0">
                  <a:solidFill>
                    <a:srgbClr val="385160"/>
                  </a:solidFill>
                  <a:latin typeface="Corbel"/>
                  <a:ea typeface="Arial" charset="0"/>
                  <a:cs typeface="Corbel"/>
                </a:rPr>
                <a:t>delas</a:t>
              </a:r>
              <a:r>
                <a:rPr lang="en-US" sz="2000" i="1" dirty="0" smtClean="0">
                  <a:solidFill>
                    <a:srgbClr val="385160"/>
                  </a:solidFill>
                  <a:latin typeface="Corbel"/>
                  <a:ea typeface="Arial" charset="0"/>
                  <a:cs typeface="Corbel"/>
                </a:rPr>
                <a:t> </a:t>
              </a:r>
              <a:r>
                <a:rPr lang="en-US" sz="2000" i="1" dirty="0" err="1" smtClean="0">
                  <a:solidFill>
                    <a:srgbClr val="385160"/>
                  </a:solidFill>
                  <a:latin typeface="Corbel"/>
                  <a:ea typeface="Arial" charset="0"/>
                  <a:cs typeface="Corbel"/>
                </a:rPr>
                <a:t>bem</a:t>
              </a:r>
              <a:r>
                <a:rPr lang="en-US" sz="2000" i="1" dirty="0" smtClean="0">
                  <a:solidFill>
                    <a:srgbClr val="385160"/>
                  </a:solidFill>
                  <a:latin typeface="Corbel"/>
                  <a:ea typeface="Arial" charset="0"/>
                  <a:cs typeface="Corbel"/>
                </a:rPr>
                <a:t> </a:t>
              </a:r>
              <a:r>
                <a:rPr lang="en-US" sz="2000" i="1" dirty="0" err="1" smtClean="0">
                  <a:solidFill>
                    <a:srgbClr val="385160"/>
                  </a:solidFill>
                  <a:latin typeface="Corbel"/>
                  <a:ea typeface="Arial" charset="0"/>
                  <a:cs typeface="Corbel"/>
                </a:rPr>
                <a:t>grande</a:t>
              </a:r>
              <a:r>
                <a:rPr lang="en-US" sz="2000" i="1" dirty="0" smtClean="0">
                  <a:solidFill>
                    <a:srgbClr val="385160"/>
                  </a:solidFill>
                  <a:latin typeface="Corbel"/>
                  <a:ea typeface="Arial" charset="0"/>
                  <a:cs typeface="Corbel"/>
                </a:rPr>
                <a:t>) e </a:t>
              </a:r>
              <a:r>
                <a:rPr lang="en-US" sz="2000" i="1" dirty="0" err="1" smtClean="0">
                  <a:solidFill>
                    <a:srgbClr val="385160"/>
                  </a:solidFill>
                  <a:latin typeface="Corbel"/>
                  <a:ea typeface="Arial" charset="0"/>
                  <a:cs typeface="Corbel"/>
                </a:rPr>
                <a:t>planejo</a:t>
              </a:r>
              <a:r>
                <a:rPr lang="en-US" sz="2000" i="1" dirty="0" smtClean="0">
                  <a:solidFill>
                    <a:srgbClr val="385160"/>
                  </a:solidFill>
                  <a:latin typeface="Corbel"/>
                  <a:ea typeface="Arial" charset="0"/>
                  <a:cs typeface="Corbel"/>
                </a:rPr>
                <a:t> a </a:t>
              </a:r>
              <a:r>
                <a:rPr lang="en-US" sz="2000" i="1" dirty="0" err="1" smtClean="0">
                  <a:solidFill>
                    <a:srgbClr val="385160"/>
                  </a:solidFill>
                  <a:latin typeface="Corbel"/>
                  <a:ea typeface="Arial" charset="0"/>
                  <a:cs typeface="Corbel"/>
                </a:rPr>
                <a:t>terceira</a:t>
              </a:r>
              <a:r>
                <a:rPr lang="en-US" sz="2000" i="1" dirty="0" smtClean="0">
                  <a:solidFill>
                    <a:srgbClr val="385160"/>
                  </a:solidFill>
                  <a:latin typeface="Corbel"/>
                  <a:ea typeface="Arial" charset="0"/>
                  <a:cs typeface="Corbel"/>
                </a:rPr>
                <a:t>. São </a:t>
              </a:r>
              <a:r>
                <a:rPr lang="en-US" sz="2000" i="1" dirty="0" err="1" smtClean="0">
                  <a:solidFill>
                    <a:srgbClr val="385160"/>
                  </a:solidFill>
                  <a:latin typeface="Corbel"/>
                  <a:ea typeface="Arial" charset="0"/>
                  <a:cs typeface="Corbel"/>
                </a:rPr>
                <a:t>passagens</a:t>
              </a:r>
              <a:r>
                <a:rPr lang="en-US" sz="2000" i="1" dirty="0" smtClean="0">
                  <a:solidFill>
                    <a:srgbClr val="385160"/>
                  </a:solidFill>
                  <a:latin typeface="Corbel"/>
                  <a:ea typeface="Arial" charset="0"/>
                  <a:cs typeface="Corbel"/>
                </a:rPr>
                <a:t> </a:t>
              </a:r>
              <a:r>
                <a:rPr lang="en-US" sz="2000" i="1" dirty="0" err="1" smtClean="0">
                  <a:solidFill>
                    <a:srgbClr val="385160"/>
                  </a:solidFill>
                  <a:latin typeface="Corbel"/>
                  <a:ea typeface="Arial" charset="0"/>
                  <a:cs typeface="Corbel"/>
                </a:rPr>
                <a:t>importantes</a:t>
              </a:r>
              <a:r>
                <a:rPr lang="en-US" sz="2000" i="1" dirty="0" smtClean="0">
                  <a:solidFill>
                    <a:srgbClr val="385160"/>
                  </a:solidFill>
                  <a:latin typeface="Corbel"/>
                  <a:ea typeface="Arial" charset="0"/>
                  <a:cs typeface="Corbel"/>
                </a:rPr>
                <a:t> </a:t>
              </a:r>
              <a:r>
                <a:rPr lang="en-US" sz="2000" i="1" dirty="0" err="1" smtClean="0">
                  <a:solidFill>
                    <a:srgbClr val="385160"/>
                  </a:solidFill>
                  <a:latin typeface="Corbel"/>
                  <a:ea typeface="Arial" charset="0"/>
                  <a:cs typeface="Corbel"/>
                </a:rPr>
                <a:t>da</a:t>
              </a:r>
              <a:r>
                <a:rPr lang="en-US" sz="2000" i="1" dirty="0" smtClean="0">
                  <a:solidFill>
                    <a:srgbClr val="385160"/>
                  </a:solidFill>
                  <a:latin typeface="Corbel"/>
                  <a:ea typeface="Arial" charset="0"/>
                  <a:cs typeface="Corbel"/>
                </a:rPr>
                <a:t> </a:t>
              </a:r>
              <a:r>
                <a:rPr lang="en-US" sz="2000" i="1" dirty="0" err="1" smtClean="0">
                  <a:solidFill>
                    <a:srgbClr val="385160"/>
                  </a:solidFill>
                  <a:latin typeface="Corbel"/>
                  <a:ea typeface="Arial" charset="0"/>
                  <a:cs typeface="Corbel"/>
                </a:rPr>
                <a:t>minha</a:t>
              </a:r>
              <a:r>
                <a:rPr lang="en-US" sz="2000" i="1" dirty="0" smtClean="0">
                  <a:solidFill>
                    <a:srgbClr val="385160"/>
                  </a:solidFill>
                  <a:latin typeface="Corbel"/>
                  <a:ea typeface="Arial" charset="0"/>
                  <a:cs typeface="Corbel"/>
                </a:rPr>
                <a:t> </a:t>
              </a:r>
              <a:r>
                <a:rPr lang="en-US" sz="2000" i="1" dirty="0" err="1" smtClean="0">
                  <a:solidFill>
                    <a:srgbClr val="385160"/>
                  </a:solidFill>
                  <a:latin typeface="Corbel"/>
                  <a:ea typeface="Arial" charset="0"/>
                  <a:cs typeface="Corbel"/>
                </a:rPr>
                <a:t>vida</a:t>
              </a:r>
              <a:r>
                <a:rPr lang="en-US" sz="2000" i="1" dirty="0" smtClean="0">
                  <a:solidFill>
                    <a:srgbClr val="385160"/>
                  </a:solidFill>
                  <a:latin typeface="Corbel"/>
                  <a:ea typeface="Arial" charset="0"/>
                  <a:cs typeface="Corbel"/>
                </a:rPr>
                <a:t> – o </a:t>
              </a:r>
              <a:r>
                <a:rPr lang="en-US" sz="2000" i="1" dirty="0" err="1" smtClean="0">
                  <a:solidFill>
                    <a:srgbClr val="385160"/>
                  </a:solidFill>
                  <a:latin typeface="Corbel"/>
                  <a:ea typeface="Arial" charset="0"/>
                  <a:cs typeface="Corbel"/>
                </a:rPr>
                <a:t>primeiro</a:t>
              </a:r>
              <a:r>
                <a:rPr lang="en-US" sz="2000" i="1" dirty="0" smtClean="0">
                  <a:solidFill>
                    <a:srgbClr val="385160"/>
                  </a:solidFill>
                  <a:latin typeface="Corbel"/>
                  <a:ea typeface="Arial" charset="0"/>
                  <a:cs typeface="Corbel"/>
                </a:rPr>
                <a:t> </a:t>
              </a:r>
              <a:r>
                <a:rPr lang="en-US" sz="2000" i="1" dirty="0" err="1" smtClean="0">
                  <a:solidFill>
                    <a:srgbClr val="385160"/>
                  </a:solidFill>
                  <a:latin typeface="Corbel"/>
                  <a:ea typeface="Arial" charset="0"/>
                  <a:cs typeface="Corbel"/>
                </a:rPr>
                <a:t>namorado</a:t>
              </a:r>
              <a:r>
                <a:rPr lang="en-US" sz="2000" i="1" dirty="0" smtClean="0">
                  <a:solidFill>
                    <a:srgbClr val="385160"/>
                  </a:solidFill>
                  <a:latin typeface="Corbel"/>
                  <a:ea typeface="Arial" charset="0"/>
                  <a:cs typeface="Corbel"/>
                </a:rPr>
                <a:t>; a </a:t>
              </a:r>
              <a:r>
                <a:rPr lang="en-US" sz="2000" i="1" dirty="0" err="1" smtClean="0">
                  <a:solidFill>
                    <a:srgbClr val="385160"/>
                  </a:solidFill>
                  <a:latin typeface="Corbel"/>
                  <a:ea typeface="Arial" charset="0"/>
                  <a:cs typeface="Corbel"/>
                </a:rPr>
                <a:t>morte</a:t>
              </a:r>
              <a:r>
                <a:rPr lang="en-US" sz="2000" i="1" dirty="0" smtClean="0">
                  <a:solidFill>
                    <a:srgbClr val="385160"/>
                  </a:solidFill>
                  <a:latin typeface="Corbel"/>
                  <a:ea typeface="Arial" charset="0"/>
                  <a:cs typeface="Corbel"/>
                </a:rPr>
                <a:t> do </a:t>
              </a:r>
              <a:r>
                <a:rPr lang="en-US" sz="2000" i="1" dirty="0" err="1" smtClean="0">
                  <a:solidFill>
                    <a:srgbClr val="385160"/>
                  </a:solidFill>
                  <a:latin typeface="Corbel"/>
                  <a:ea typeface="Arial" charset="0"/>
                  <a:cs typeface="Corbel"/>
                </a:rPr>
                <a:t>meu</a:t>
              </a:r>
              <a:r>
                <a:rPr lang="en-US" sz="2000" i="1" dirty="0" smtClean="0">
                  <a:solidFill>
                    <a:srgbClr val="385160"/>
                  </a:solidFill>
                  <a:latin typeface="Corbel"/>
                  <a:ea typeface="Arial" charset="0"/>
                  <a:cs typeface="Corbel"/>
                </a:rPr>
                <a:t> </a:t>
              </a:r>
              <a:r>
                <a:rPr lang="en-US" sz="2000" i="1" dirty="0" err="1" smtClean="0">
                  <a:solidFill>
                    <a:srgbClr val="385160"/>
                  </a:solidFill>
                  <a:latin typeface="Corbel"/>
                  <a:ea typeface="Arial" charset="0"/>
                  <a:cs typeface="Corbel"/>
                </a:rPr>
                <a:t>pai</a:t>
              </a:r>
              <a:r>
                <a:rPr lang="en-US" sz="2000" i="1" dirty="0" smtClean="0">
                  <a:solidFill>
                    <a:srgbClr val="385160"/>
                  </a:solidFill>
                  <a:latin typeface="Corbel"/>
                  <a:ea typeface="Arial" charset="0"/>
                  <a:cs typeface="Corbel"/>
                </a:rPr>
                <a:t>, </a:t>
              </a:r>
              <a:r>
                <a:rPr lang="en-US" sz="2000" i="1" dirty="0" err="1" smtClean="0">
                  <a:solidFill>
                    <a:srgbClr val="385160"/>
                  </a:solidFill>
                  <a:latin typeface="Corbel"/>
                  <a:ea typeface="Arial" charset="0"/>
                  <a:cs typeface="Corbel"/>
                </a:rPr>
                <a:t>que</a:t>
              </a:r>
              <a:r>
                <a:rPr lang="en-US" sz="2000" i="1" dirty="0" smtClean="0">
                  <a:solidFill>
                    <a:srgbClr val="385160"/>
                  </a:solidFill>
                  <a:latin typeface="Corbel"/>
                  <a:ea typeface="Arial" charset="0"/>
                  <a:cs typeface="Corbel"/>
                </a:rPr>
                <a:t> de um </a:t>
              </a:r>
              <a:r>
                <a:rPr lang="en-US" sz="2000" i="1" dirty="0" err="1" smtClean="0">
                  <a:solidFill>
                    <a:srgbClr val="385160"/>
                  </a:solidFill>
                  <a:latin typeface="Corbel"/>
                  <a:ea typeface="Arial" charset="0"/>
                  <a:cs typeface="Corbel"/>
                </a:rPr>
                <a:t>dia</a:t>
              </a:r>
              <a:r>
                <a:rPr lang="en-US" sz="2000" i="1" dirty="0" smtClean="0">
                  <a:solidFill>
                    <a:srgbClr val="385160"/>
                  </a:solidFill>
                  <a:latin typeface="Corbel"/>
                  <a:ea typeface="Arial" charset="0"/>
                  <a:cs typeface="Corbel"/>
                </a:rPr>
                <a:t> </a:t>
              </a:r>
              <a:r>
                <a:rPr lang="en-US" sz="2000" i="1" dirty="0" err="1" smtClean="0">
                  <a:solidFill>
                    <a:srgbClr val="385160"/>
                  </a:solidFill>
                  <a:latin typeface="Corbel"/>
                  <a:ea typeface="Arial" charset="0"/>
                  <a:cs typeface="Corbel"/>
                </a:rPr>
                <a:t>para</a:t>
              </a:r>
              <a:r>
                <a:rPr lang="en-US" sz="2000" i="1" dirty="0" smtClean="0">
                  <a:solidFill>
                    <a:srgbClr val="385160"/>
                  </a:solidFill>
                  <a:latin typeface="Corbel"/>
                  <a:ea typeface="Arial" charset="0"/>
                  <a:cs typeface="Corbel"/>
                </a:rPr>
                <a:t> o </a:t>
              </a:r>
              <a:r>
                <a:rPr lang="en-US" sz="2000" i="1" dirty="0" err="1" smtClean="0">
                  <a:solidFill>
                    <a:srgbClr val="385160"/>
                  </a:solidFill>
                  <a:latin typeface="Corbel"/>
                  <a:ea typeface="Arial" charset="0"/>
                  <a:cs typeface="Corbel"/>
                </a:rPr>
                <a:t>outro</a:t>
              </a:r>
              <a:r>
                <a:rPr lang="en-US" sz="2000" i="1" dirty="0" smtClean="0">
                  <a:solidFill>
                    <a:srgbClr val="385160"/>
                  </a:solidFill>
                  <a:latin typeface="Corbel"/>
                  <a:ea typeface="Arial" charset="0"/>
                  <a:cs typeface="Corbel"/>
                </a:rPr>
                <a:t> me fez </a:t>
              </a:r>
              <a:r>
                <a:rPr lang="en-US" sz="2000" i="1" dirty="0" err="1" smtClean="0">
                  <a:solidFill>
                    <a:srgbClr val="385160"/>
                  </a:solidFill>
                  <a:latin typeface="Corbel"/>
                  <a:ea typeface="Arial" charset="0"/>
                  <a:cs typeface="Corbel"/>
                </a:rPr>
                <a:t>virar</a:t>
              </a:r>
              <a:r>
                <a:rPr lang="en-US" sz="2000" i="1" dirty="0" smtClean="0">
                  <a:solidFill>
                    <a:srgbClr val="385160"/>
                  </a:solidFill>
                  <a:latin typeface="Corbel"/>
                  <a:ea typeface="Arial" charset="0"/>
                  <a:cs typeface="Corbel"/>
                </a:rPr>
                <a:t> </a:t>
              </a:r>
              <a:r>
                <a:rPr lang="en-US" sz="2000" i="1" dirty="0" err="1" smtClean="0">
                  <a:solidFill>
                    <a:srgbClr val="385160"/>
                  </a:solidFill>
                  <a:latin typeface="Corbel"/>
                  <a:ea typeface="Arial" charset="0"/>
                  <a:cs typeface="Corbel"/>
                </a:rPr>
                <a:t>mulher</a:t>
              </a:r>
              <a:r>
                <a:rPr lang="en-US" sz="2000" i="1" dirty="0" smtClean="0">
                  <a:solidFill>
                    <a:srgbClr val="385160"/>
                  </a:solidFill>
                  <a:latin typeface="Corbel"/>
                  <a:ea typeface="Arial" charset="0"/>
                  <a:cs typeface="Corbel"/>
                </a:rPr>
                <a:t>. Agora, </a:t>
              </a:r>
              <a:r>
                <a:rPr lang="en-US" sz="2000" i="1" dirty="0" err="1" smtClean="0">
                  <a:solidFill>
                    <a:srgbClr val="385160"/>
                  </a:solidFill>
                  <a:latin typeface="Corbel"/>
                  <a:ea typeface="Arial" charset="0"/>
                  <a:cs typeface="Corbel"/>
                </a:rPr>
                <a:t>numa</a:t>
              </a:r>
              <a:r>
                <a:rPr lang="en-US" sz="2000" i="1" dirty="0" smtClean="0">
                  <a:solidFill>
                    <a:srgbClr val="385160"/>
                  </a:solidFill>
                  <a:latin typeface="Corbel"/>
                  <a:ea typeface="Arial" charset="0"/>
                  <a:cs typeface="Corbel"/>
                </a:rPr>
                <a:t> nova </a:t>
              </a:r>
              <a:r>
                <a:rPr lang="en-US" sz="2000" i="1" dirty="0" err="1" smtClean="0">
                  <a:solidFill>
                    <a:srgbClr val="385160"/>
                  </a:solidFill>
                  <a:latin typeface="Corbel"/>
                  <a:ea typeface="Arial" charset="0"/>
                  <a:cs typeface="Corbel"/>
                </a:rPr>
                <a:t>fase</a:t>
              </a:r>
              <a:r>
                <a:rPr lang="en-US" sz="2000" i="1" dirty="0" smtClean="0">
                  <a:solidFill>
                    <a:srgbClr val="385160"/>
                  </a:solidFill>
                  <a:latin typeface="Corbel"/>
                  <a:ea typeface="Arial" charset="0"/>
                  <a:cs typeface="Corbel"/>
                </a:rPr>
                <a:t>, </a:t>
              </a:r>
              <a:r>
                <a:rPr lang="en-US" sz="2000" i="1" dirty="0" err="1" smtClean="0">
                  <a:solidFill>
                    <a:srgbClr val="385160"/>
                  </a:solidFill>
                  <a:latin typeface="Corbel"/>
                  <a:ea typeface="Arial" charset="0"/>
                  <a:cs typeface="Corbel"/>
                </a:rPr>
                <a:t>uma</a:t>
              </a:r>
              <a:r>
                <a:rPr lang="en-US" sz="2000" i="1" dirty="0" smtClean="0">
                  <a:solidFill>
                    <a:srgbClr val="385160"/>
                  </a:solidFill>
                  <a:latin typeface="Corbel"/>
                  <a:ea typeface="Arial" charset="0"/>
                  <a:cs typeface="Corbel"/>
                </a:rPr>
                <a:t> nova </a:t>
              </a:r>
              <a:r>
                <a:rPr lang="en-US" sz="2000" i="1" dirty="0" err="1" smtClean="0">
                  <a:solidFill>
                    <a:srgbClr val="385160"/>
                  </a:solidFill>
                  <a:latin typeface="Corbel"/>
                  <a:ea typeface="Arial" charset="0"/>
                  <a:cs typeface="Corbel"/>
                </a:rPr>
                <a:t>tatoo</a:t>
              </a:r>
              <a:r>
                <a:rPr lang="en-US" sz="2000" i="1" dirty="0" smtClean="0">
                  <a:solidFill>
                    <a:srgbClr val="385160"/>
                  </a:solidFill>
                  <a:latin typeface="Corbel"/>
                  <a:ea typeface="Arial" charset="0"/>
                  <a:cs typeface="Corbel"/>
                </a:rPr>
                <a:t>. ”</a:t>
              </a:r>
            </a:p>
            <a:p>
              <a:endParaRPr lang="en-US" sz="2000" i="1" dirty="0" smtClean="0">
                <a:solidFill>
                  <a:srgbClr val="385160"/>
                </a:solidFill>
                <a:latin typeface="Corbel"/>
                <a:ea typeface="Arial" charset="0"/>
                <a:cs typeface="Corbel"/>
              </a:endParaRPr>
            </a:p>
            <a:p>
              <a:endParaRPr lang="en-US" sz="2000" i="1" dirty="0" smtClean="0">
                <a:solidFill>
                  <a:srgbClr val="385160"/>
                </a:solidFill>
                <a:latin typeface="Corbel"/>
                <a:ea typeface="Arial" charset="0"/>
                <a:cs typeface="Corbel"/>
              </a:endParaRPr>
            </a:p>
            <a:p>
              <a:pPr algn="r"/>
              <a:r>
                <a:rPr lang="en-US" b="1" dirty="0" smtClean="0">
                  <a:solidFill>
                    <a:srgbClr val="385160"/>
                  </a:solidFill>
                  <a:latin typeface="Corbel"/>
                  <a:ea typeface="Arial" charset="0"/>
                  <a:cs typeface="Corbel"/>
                </a:rPr>
                <a:t>Designer, 26 </a:t>
              </a:r>
              <a:r>
                <a:rPr lang="en-US" b="1" dirty="0" err="1" smtClean="0">
                  <a:solidFill>
                    <a:srgbClr val="385160"/>
                  </a:solidFill>
                  <a:latin typeface="Corbel"/>
                  <a:ea typeface="Arial" charset="0"/>
                  <a:cs typeface="Corbel"/>
                </a:rPr>
                <a:t>anos</a:t>
              </a:r>
              <a:endParaRPr lang="en-US" b="1" dirty="0" smtClean="0">
                <a:solidFill>
                  <a:srgbClr val="385160"/>
                </a:solidFill>
                <a:latin typeface="Corbel"/>
                <a:ea typeface="Arial" charset="0"/>
                <a:cs typeface="Corbel"/>
              </a:endParaRPr>
            </a:p>
          </p:txBody>
        </p:sp>
      </p:grpSp>
      <p:pic>
        <p:nvPicPr>
          <p:cNvPr id="13" name="Picture 10" descr="A21_tecnico32_foto10_quin_Passando-pela-praia-do-Leblon-e-Ipanema_.jpg"/>
          <p:cNvPicPr>
            <a:picLocks noChangeAspect="1"/>
          </p:cNvPicPr>
          <p:nvPr/>
        </p:nvPicPr>
        <p:blipFill>
          <a:blip r:embed="rId4"/>
          <a:srcRect r="9329"/>
          <a:stretch>
            <a:fillRect/>
          </a:stretch>
        </p:blipFill>
        <p:spPr>
          <a:xfrm rot="881271">
            <a:off x="179997" y="3395448"/>
            <a:ext cx="3967642" cy="3281892"/>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6" descr="clipe.png"/>
          <p:cNvPicPr>
            <a:picLocks noChangeAspect="1"/>
          </p:cNvPicPr>
          <p:nvPr/>
        </p:nvPicPr>
        <p:blipFill>
          <a:blip r:embed="rId5"/>
          <a:stretch>
            <a:fillRect/>
          </a:stretch>
        </p:blipFill>
        <p:spPr>
          <a:xfrm rot="7700425">
            <a:off x="3501706" y="3682752"/>
            <a:ext cx="890298" cy="338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1748134"/>
            <a:ext cx="6324600" cy="1508105"/>
          </a:xfrm>
          <a:prstGeom prst="rect">
            <a:avLst/>
          </a:prstGeom>
        </p:spPr>
        <p:txBody>
          <a:bodyPr wrap="square" anchor="t">
            <a:spAutoFit/>
          </a:bodyPr>
          <a:lstStyle/>
          <a:p>
            <a:r>
              <a:rPr lang="pt-BR" sz="3200" b="1" i="1" cap="all" dirty="0" smtClean="0">
                <a:solidFill>
                  <a:srgbClr val="415F6F"/>
                </a:solidFill>
                <a:latin typeface="Corbel"/>
                <a:ea typeface="Arial" charset="0"/>
                <a:cs typeface="Corbel"/>
              </a:rPr>
              <a:t>DNA BRASIL &amp; Felicidade</a:t>
            </a:r>
            <a:endParaRPr lang="pt-BR" sz="3200" i="1" cap="all" dirty="0" smtClean="0">
              <a:solidFill>
                <a:srgbClr val="415F6F"/>
              </a:solidFill>
              <a:latin typeface="Corbel"/>
              <a:ea typeface="Arial" charset="0"/>
              <a:cs typeface="Corbel"/>
            </a:endParaRPr>
          </a:p>
          <a:p>
            <a:endParaRPr lang="pt-BR" sz="3000" b="1" i="1" dirty="0" smtClean="0">
              <a:solidFill>
                <a:srgbClr val="415F6F"/>
              </a:solidFill>
              <a:latin typeface="Corbel"/>
              <a:cs typeface="Corbel"/>
            </a:endParaRPr>
          </a:p>
          <a:p>
            <a:endParaRPr lang="pt-BR" sz="3000" i="1" dirty="0">
              <a:solidFill>
                <a:schemeClr val="tx1">
                  <a:lumMod val="50000"/>
                  <a:lumOff val="50000"/>
                </a:schemeClr>
              </a:solidFill>
              <a:latin typeface="+mj-lt"/>
            </a:endParaRPr>
          </a:p>
        </p:txBody>
      </p:sp>
      <p:pic>
        <p:nvPicPr>
          <p:cNvPr id="18" name="Picture 1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08000" y="2625725"/>
            <a:ext cx="221226" cy="257175"/>
          </a:xfrm>
          <a:prstGeom prst="rect">
            <a:avLst/>
          </a:prstGeom>
        </p:spPr>
      </p:pic>
      <p:grpSp>
        <p:nvGrpSpPr>
          <p:cNvPr id="2" name="Group 12"/>
          <p:cNvGrpSpPr/>
          <p:nvPr/>
        </p:nvGrpSpPr>
        <p:grpSpPr>
          <a:xfrm>
            <a:off x="584200" y="2895600"/>
            <a:ext cx="8559800" cy="3390900"/>
            <a:chOff x="584200" y="2895600"/>
            <a:chExt cx="8559800" cy="3390900"/>
          </a:xfrm>
        </p:grpSpPr>
        <p:sp>
          <p:nvSpPr>
            <p:cNvPr id="11" name="Rectangle 10"/>
            <p:cNvSpPr/>
            <p:nvPr/>
          </p:nvSpPr>
          <p:spPr>
            <a:xfrm>
              <a:off x="584200" y="2895600"/>
              <a:ext cx="8559800" cy="3390900"/>
            </a:xfrm>
            <a:prstGeom prst="rect">
              <a:avLst/>
            </a:prstGeom>
            <a:solidFill>
              <a:schemeClr val="bg1"/>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968831" y="2895914"/>
              <a:ext cx="6127668" cy="3145661"/>
            </a:xfrm>
            <a:prstGeom prst="rect">
              <a:avLst/>
            </a:prstGeom>
          </p:spPr>
          <p:txBody>
            <a:bodyPr wrap="square">
              <a:noAutofit/>
            </a:bodyPr>
            <a:lstStyle/>
            <a:p>
              <a:pPr>
                <a:lnSpc>
                  <a:spcPct val="120000"/>
                </a:lnSpc>
              </a:pPr>
              <a:r>
                <a:rPr lang="pt-BR" sz="1400" i="1" dirty="0" smtClean="0">
                  <a:solidFill>
                    <a:srgbClr val="385160"/>
                  </a:solidFill>
                  <a:latin typeface="Corbel"/>
                  <a:ea typeface="Arial" charset="0"/>
                  <a:cs typeface="Corbel"/>
                </a:rPr>
                <a:t>“Peguei o ônibus do Metrô, fiz conexão com a linha 1, com a linha 2 e desci na última estação, </a:t>
              </a:r>
              <a:r>
                <a:rPr lang="pt-BR" sz="1400" i="1" dirty="0" err="1" smtClean="0">
                  <a:solidFill>
                    <a:srgbClr val="385160"/>
                  </a:solidFill>
                  <a:latin typeface="Corbel"/>
                  <a:ea typeface="Arial" charset="0"/>
                  <a:cs typeface="Corbel"/>
                </a:rPr>
                <a:t>Pavuna</a:t>
              </a:r>
              <a:r>
                <a:rPr lang="pt-BR" sz="1400" i="1" dirty="0" smtClean="0">
                  <a:solidFill>
                    <a:srgbClr val="385160"/>
                  </a:solidFill>
                  <a:latin typeface="Corbel"/>
                  <a:ea typeface="Arial" charset="0"/>
                  <a:cs typeface="Corbel"/>
                </a:rPr>
                <a:t>, onde nunca tinha ido. Na terceira quadra vi na esquina um bar aberto. Desses muito simples, modesto. Entrei, sentei numa banqueta ao balcão, pedi uma cerveja e uma porção de queijo. Havia um grupo de 9 ou 10 homens, alguns sem camisa, tomando cerveja, quase todos em pé, discutindo futebol enquanto viam na TV do bar um programa esportivo. Em pouco tempo um deles espetou um palito no meu pratinho de queijo e eu fiquei a vontade para comer uma azeitona de um outro prato no balcão. Muito rápido eles me envolveram na discussão, sempre muito divertida, com palavrões e xingamentos aos times, uns dos outros. Me disse Fluminense (tinha mais um) e entrei nas gozações. Ninguém havia me perguntado quem eu era, de onde vinha ou o que estava fazendo ali. Foi um momento inesperado de alegria.” </a:t>
              </a:r>
            </a:p>
            <a:p>
              <a:pPr algn="r"/>
              <a:r>
                <a:rPr lang="pt-BR" sz="1400" b="1" dirty="0" smtClean="0">
                  <a:solidFill>
                    <a:srgbClr val="385160"/>
                  </a:solidFill>
                  <a:latin typeface="Corbel"/>
                  <a:ea typeface="Arial" charset="0"/>
                  <a:cs typeface="Corbel"/>
                </a:rPr>
                <a:t>Engenheiro, 65 anos </a:t>
              </a:r>
            </a:p>
          </p:txBody>
        </p:sp>
      </p:grpSp>
      <p:pic>
        <p:nvPicPr>
          <p:cNvPr id="9" name="Picture 10" descr="botequim_8"/>
          <p:cNvPicPr>
            <a:picLocks noChangeAspect="1" noChangeArrowheads="1"/>
          </p:cNvPicPr>
          <p:nvPr/>
        </p:nvPicPr>
        <p:blipFill>
          <a:blip r:embed="rId4"/>
          <a:srcRect t="8915"/>
          <a:stretch>
            <a:fillRect/>
          </a:stretch>
        </p:blipFill>
        <p:spPr bwMode="auto">
          <a:xfrm rot="20761180">
            <a:off x="-148943" y="2759181"/>
            <a:ext cx="2552573" cy="3298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6" descr="clipe.png"/>
          <p:cNvPicPr>
            <a:picLocks noChangeAspect="1"/>
          </p:cNvPicPr>
          <p:nvPr/>
        </p:nvPicPr>
        <p:blipFill>
          <a:blip r:embed="rId5"/>
          <a:stretch>
            <a:fillRect/>
          </a:stretch>
        </p:blipFill>
        <p:spPr>
          <a:xfrm rot="7089121">
            <a:off x="1843368" y="3721817"/>
            <a:ext cx="824219" cy="313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1748134"/>
            <a:ext cx="6324600" cy="984885"/>
          </a:xfrm>
          <a:prstGeom prst="rect">
            <a:avLst/>
          </a:prstGeom>
        </p:spPr>
        <p:txBody>
          <a:bodyPr wrap="square" anchor="t">
            <a:spAutoFit/>
          </a:bodyPr>
          <a:lstStyle/>
          <a:p>
            <a:r>
              <a:rPr lang="pt-BR" sz="2800" b="1" i="1" dirty="0" smtClean="0">
                <a:solidFill>
                  <a:srgbClr val="415F6F"/>
                </a:solidFill>
                <a:latin typeface="Corbel"/>
                <a:cs typeface="Corbel"/>
              </a:rPr>
              <a:t>Talento Local e Orientações Estratégicas</a:t>
            </a:r>
            <a:endParaRPr lang="pt-BR" sz="2800" b="1" i="1" dirty="0" smtClean="0">
              <a:solidFill>
                <a:srgbClr val="415F6F"/>
              </a:solidFill>
              <a:latin typeface="Corbel"/>
              <a:cs typeface="Corbel"/>
            </a:endParaRPr>
          </a:p>
          <a:p>
            <a:endParaRPr lang="pt-BR" sz="3000" i="1" dirty="0">
              <a:solidFill>
                <a:schemeClr val="tx1">
                  <a:lumMod val="50000"/>
                  <a:lumOff val="50000"/>
                </a:schemeClr>
              </a:solidFill>
              <a:latin typeface="+mj-lt"/>
            </a:endParaRPr>
          </a:p>
        </p:txBody>
      </p:sp>
      <p:sp>
        <p:nvSpPr>
          <p:cNvPr id="5" name="Rectangle 4"/>
          <p:cNvSpPr/>
          <p:nvPr/>
        </p:nvSpPr>
        <p:spPr>
          <a:xfrm>
            <a:off x="1638300" y="2632839"/>
            <a:ext cx="6121400" cy="2243961"/>
          </a:xfrm>
          <a:prstGeom prst="rect">
            <a:avLst/>
          </a:prstGeom>
        </p:spPr>
        <p:txBody>
          <a:bodyPr wrap="square">
            <a:noAutofit/>
          </a:bodyPr>
          <a:lstStyle/>
          <a:p>
            <a:pPr>
              <a:lnSpc>
                <a:spcPct val="120000"/>
              </a:lnSpc>
            </a:pPr>
            <a:r>
              <a:rPr lang="en-US" b="1" dirty="0" smtClean="0">
                <a:solidFill>
                  <a:srgbClr val="385160"/>
                </a:solidFill>
                <a:latin typeface="Corbel"/>
                <a:ea typeface="Arial" charset="0"/>
                <a:cs typeface="Corbel"/>
              </a:rPr>
              <a:t>CASO: FARM - </a:t>
            </a:r>
            <a:r>
              <a:rPr lang="en-US" dirty="0" smtClean="0">
                <a:solidFill>
                  <a:srgbClr val="385160"/>
                </a:solidFill>
                <a:latin typeface="Corbel"/>
                <a:ea typeface="Arial" charset="0"/>
                <a:cs typeface="Corbel"/>
              </a:rPr>
              <a:t>Rio de Janeiro</a:t>
            </a:r>
            <a:endParaRPr lang="pt-BR" dirty="0" smtClean="0">
              <a:solidFill>
                <a:srgbClr val="385160"/>
              </a:solidFill>
              <a:latin typeface="Corbel"/>
              <a:ea typeface="Arial" charset="0"/>
              <a:cs typeface="Corbel"/>
            </a:endParaRPr>
          </a:p>
          <a:p>
            <a:pPr fontAlgn="base">
              <a:lnSpc>
                <a:spcPct val="120000"/>
              </a:lnSpc>
            </a:pPr>
            <a:endParaRPr lang="en-US" dirty="0" smtClean="0">
              <a:solidFill>
                <a:srgbClr val="385160"/>
              </a:solidFill>
              <a:latin typeface="Corbel"/>
              <a:ea typeface="Arial" charset="0"/>
              <a:cs typeface="Corbel"/>
            </a:endParaRPr>
          </a:p>
          <a:p>
            <a:pPr fontAlgn="base">
              <a:lnSpc>
                <a:spcPct val="120000"/>
              </a:lnSpc>
            </a:pPr>
            <a:r>
              <a:rPr lang="en-US" b="1" dirty="0" err="1" smtClean="0">
                <a:solidFill>
                  <a:srgbClr val="385160"/>
                </a:solidFill>
                <a:latin typeface="Corbel"/>
                <a:ea typeface="Arial" charset="0"/>
                <a:cs typeface="Corbel"/>
              </a:rPr>
              <a:t>Espontaneidade</a:t>
            </a:r>
            <a:r>
              <a:rPr lang="en-US" b="1" dirty="0" smtClean="0">
                <a:solidFill>
                  <a:srgbClr val="385160"/>
                </a:solidFill>
                <a:latin typeface="Corbel"/>
                <a:ea typeface="Arial" charset="0"/>
                <a:cs typeface="Corbel"/>
              </a:rPr>
              <a:t> informal</a:t>
            </a:r>
          </a:p>
          <a:p>
            <a:pPr fontAlgn="base">
              <a:lnSpc>
                <a:spcPct val="120000"/>
              </a:lnSpc>
            </a:pPr>
            <a:r>
              <a:rPr lang="en-US" b="1" dirty="0" err="1" smtClean="0">
                <a:solidFill>
                  <a:srgbClr val="385160"/>
                </a:solidFill>
                <a:latin typeface="Corbel"/>
                <a:ea typeface="Arial" charset="0"/>
                <a:cs typeface="Corbel"/>
              </a:rPr>
              <a:t>Exuberância</a:t>
            </a:r>
            <a:r>
              <a:rPr lang="en-US" b="1" dirty="0" smtClean="0">
                <a:solidFill>
                  <a:srgbClr val="385160"/>
                </a:solidFill>
                <a:latin typeface="Corbel"/>
                <a:ea typeface="Arial" charset="0"/>
                <a:cs typeface="Corbel"/>
              </a:rPr>
              <a:t> natural </a:t>
            </a:r>
          </a:p>
          <a:p>
            <a:pPr fontAlgn="base">
              <a:lnSpc>
                <a:spcPct val="120000"/>
              </a:lnSpc>
            </a:pPr>
            <a:r>
              <a:rPr lang="en-US" b="1" dirty="0" err="1" smtClean="0">
                <a:solidFill>
                  <a:srgbClr val="385160"/>
                </a:solidFill>
                <a:latin typeface="Corbel"/>
                <a:ea typeface="Arial" charset="0"/>
                <a:cs typeface="Corbel"/>
              </a:rPr>
              <a:t>Jovialidade</a:t>
            </a:r>
            <a:r>
              <a:rPr lang="en-US" b="1" dirty="0" smtClean="0">
                <a:solidFill>
                  <a:srgbClr val="385160"/>
                </a:solidFill>
                <a:latin typeface="Corbel"/>
                <a:ea typeface="Arial" charset="0"/>
                <a:cs typeface="Corbel"/>
              </a:rPr>
              <a:t> </a:t>
            </a:r>
            <a:r>
              <a:rPr lang="en-US" b="1" dirty="0" err="1" smtClean="0">
                <a:solidFill>
                  <a:srgbClr val="385160"/>
                </a:solidFill>
                <a:latin typeface="Corbel"/>
                <a:ea typeface="Arial" charset="0"/>
                <a:cs typeface="Corbel"/>
              </a:rPr>
              <a:t>estética</a:t>
            </a:r>
            <a:endParaRPr lang="en-US" b="1" dirty="0" smtClean="0">
              <a:solidFill>
                <a:srgbClr val="385160"/>
              </a:solidFill>
              <a:latin typeface="Corbel"/>
              <a:ea typeface="Arial" charset="0"/>
              <a:cs typeface="Corbel"/>
            </a:endParaRPr>
          </a:p>
          <a:p>
            <a:pPr fontAlgn="base">
              <a:lnSpc>
                <a:spcPct val="120000"/>
              </a:lnSpc>
            </a:pPr>
            <a:endParaRPr lang="en-US" b="1" dirty="0" smtClean="0">
              <a:solidFill>
                <a:srgbClr val="385160"/>
              </a:solidFill>
              <a:latin typeface="Corbel"/>
              <a:ea typeface="Arial" charset="0"/>
              <a:cs typeface="Corbel"/>
            </a:endParaRPr>
          </a:p>
          <a:p>
            <a:pPr fontAlgn="base">
              <a:lnSpc>
                <a:spcPct val="120000"/>
              </a:lnSpc>
            </a:pPr>
            <a:r>
              <a:rPr lang="pt-BR" dirty="0" smtClean="0">
                <a:solidFill>
                  <a:srgbClr val="385160"/>
                </a:solidFill>
                <a:latin typeface="Corbel"/>
                <a:ea typeface="Arial" charset="0"/>
                <a:cs typeface="Corbel"/>
              </a:rPr>
              <a:t>Investimento em características universalmente reconhecidas como parte do </a:t>
            </a:r>
            <a:r>
              <a:rPr lang="pt-BR" dirty="0" err="1" smtClean="0">
                <a:solidFill>
                  <a:srgbClr val="385160"/>
                </a:solidFill>
                <a:latin typeface="Corbel"/>
                <a:ea typeface="Arial" charset="0"/>
                <a:cs typeface="Corbel"/>
              </a:rPr>
              <a:t>lifestyle</a:t>
            </a:r>
            <a:r>
              <a:rPr lang="pt-BR" dirty="0" smtClean="0">
                <a:solidFill>
                  <a:srgbClr val="385160"/>
                </a:solidFill>
                <a:latin typeface="Corbel"/>
                <a:ea typeface="Arial" charset="0"/>
                <a:cs typeface="Corbel"/>
              </a:rPr>
              <a:t> carioca, baseado na relação com a natureza, no despojamento e na </a:t>
            </a:r>
            <a:r>
              <a:rPr lang="pt-BR" dirty="0" smtClean="0">
                <a:solidFill>
                  <a:srgbClr val="385160"/>
                </a:solidFill>
                <a:latin typeface="Corbel"/>
                <a:ea typeface="Arial" charset="0"/>
                <a:cs typeface="Corbel"/>
              </a:rPr>
              <a:t>descontração.</a:t>
            </a:r>
            <a:endParaRPr lang="pt-BR" dirty="0" smtClean="0">
              <a:solidFill>
                <a:srgbClr val="385160"/>
              </a:solidFill>
              <a:latin typeface="Corbel"/>
              <a:ea typeface="Arial" charset="0"/>
              <a:cs typeface="Corbel"/>
            </a:endParaRPr>
          </a:p>
          <a:p>
            <a:pPr fontAlgn="base">
              <a:lnSpc>
                <a:spcPct val="120000"/>
              </a:lnSpc>
            </a:pPr>
            <a:endParaRPr lang="pt-BR" b="1" dirty="0" smtClean="0">
              <a:solidFill>
                <a:srgbClr val="385160"/>
              </a:solidFill>
              <a:latin typeface="Corbel"/>
              <a:ea typeface="Arial" charset="0"/>
              <a:cs typeface="Corbel"/>
            </a:endParaRPr>
          </a:p>
        </p:txBody>
      </p:sp>
      <p:pic>
        <p:nvPicPr>
          <p:cNvPr id="18" name="Picture 1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08000" y="2625725"/>
            <a:ext cx="221226" cy="257175"/>
          </a:xfrm>
          <a:prstGeom prst="rect">
            <a:avLst/>
          </a:prstGeom>
        </p:spPr>
      </p:pic>
      <p:pic>
        <p:nvPicPr>
          <p:cNvPr id="21" name="Picture 2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09701" y="3438979"/>
            <a:ext cx="181078" cy="210503"/>
          </a:xfrm>
          <a:prstGeom prst="rect">
            <a:avLst/>
          </a:prstGeom>
        </p:spPr>
      </p:pic>
      <p:pic>
        <p:nvPicPr>
          <p:cNvPr id="22" name="Picture 2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09701" y="2773997"/>
            <a:ext cx="181078" cy="210503"/>
          </a:xfrm>
          <a:prstGeom prst="rect">
            <a:avLst/>
          </a:prstGeom>
        </p:spPr>
      </p:pic>
      <p:pic>
        <p:nvPicPr>
          <p:cNvPr id="8" name="Picture 2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31476" y="4759672"/>
            <a:ext cx="181078" cy="210503"/>
          </a:xfrm>
          <a:prstGeom prst="rect">
            <a:avLst/>
          </a:prstGeom>
        </p:spPr>
      </p:pic>
      <p:pic>
        <p:nvPicPr>
          <p:cNvPr id="12" name="Picture 4" descr="desejo.png"/>
          <p:cNvPicPr>
            <a:picLocks noChangeAspect="1"/>
          </p:cNvPicPr>
          <p:nvPr/>
        </p:nvPicPr>
        <p:blipFill>
          <a:blip r:embed="rId6"/>
          <a:stretch>
            <a:fillRect/>
          </a:stretch>
        </p:blipFill>
        <p:spPr>
          <a:xfrm rot="20166238">
            <a:off x="-106248" y="4753305"/>
            <a:ext cx="1873311" cy="2316081"/>
          </a:xfrm>
          <a:prstGeom prst="rect">
            <a:avLst/>
          </a:prstGeom>
          <a:effectLst>
            <a:outerShdw blurRad="203200" dist="50800" dir="8400000">
              <a:srgbClr val="000000">
                <a:alpha val="30000"/>
              </a:srgbClr>
            </a:outerShdw>
          </a:effectLst>
        </p:spPr>
      </p:pic>
      <p:grpSp>
        <p:nvGrpSpPr>
          <p:cNvPr id="15" name="Grupo 14"/>
          <p:cNvGrpSpPr/>
          <p:nvPr/>
        </p:nvGrpSpPr>
        <p:grpSpPr>
          <a:xfrm>
            <a:off x="4783044" y="2361538"/>
            <a:ext cx="3018294" cy="1859651"/>
            <a:chOff x="2910423" y="4308572"/>
            <a:chExt cx="3989896" cy="2458277"/>
          </a:xfrm>
        </p:grpSpPr>
        <p:pic>
          <p:nvPicPr>
            <p:cNvPr id="9" name="Picture 7" descr="pranchas.jpg"/>
            <p:cNvPicPr>
              <a:picLocks noChangeAspect="1"/>
            </p:cNvPicPr>
            <p:nvPr/>
          </p:nvPicPr>
          <p:blipFill>
            <a:blip r:embed="rId7"/>
            <a:stretch>
              <a:fillRect/>
            </a:stretch>
          </p:blipFill>
          <p:spPr>
            <a:xfrm rot="2106022">
              <a:off x="5652593" y="4720168"/>
              <a:ext cx="1247726" cy="154517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8" descr="farm.jpg"/>
            <p:cNvPicPr>
              <a:picLocks noChangeAspect="1"/>
            </p:cNvPicPr>
            <p:nvPr/>
          </p:nvPicPr>
          <p:blipFill>
            <a:blip r:embed="rId8"/>
            <a:stretch>
              <a:fillRect/>
            </a:stretch>
          </p:blipFill>
          <p:spPr>
            <a:xfrm rot="436019" flipH="1">
              <a:off x="4270732" y="4308572"/>
              <a:ext cx="1597385" cy="2458277"/>
            </a:xfrm>
            <a:prstGeom prst="rect">
              <a:avLst/>
            </a:prstGeom>
          </p:spPr>
        </p:pic>
        <p:pic>
          <p:nvPicPr>
            <p:cNvPr id="11" name="Picture 9" descr="1-FARM-VERAO-2010-look_empena_logo.jpg"/>
            <p:cNvPicPr>
              <a:picLocks noChangeAspect="1"/>
            </p:cNvPicPr>
            <p:nvPr/>
          </p:nvPicPr>
          <p:blipFill>
            <a:blip r:embed="rId9"/>
            <a:srcRect l="4481" r="13658" b="24510"/>
            <a:stretch>
              <a:fillRect/>
            </a:stretch>
          </p:blipFill>
          <p:spPr>
            <a:xfrm>
              <a:off x="2910423" y="4626203"/>
              <a:ext cx="1598085" cy="1828353"/>
            </a:xfrm>
            <a:prstGeom prst="rect">
              <a:avLst/>
            </a:prstGeom>
            <a:solidFill>
              <a:srgbClr val="FFFFFF">
                <a:shade val="85000"/>
              </a:srgbClr>
            </a:solidFill>
            <a:ln w="63500" cap="sq">
              <a:solidFill>
                <a:schemeClr val="bg2">
                  <a:lumMod val="9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0" descr="clipe.png"/>
            <p:cNvPicPr>
              <a:picLocks noChangeAspect="1"/>
            </p:cNvPicPr>
            <p:nvPr/>
          </p:nvPicPr>
          <p:blipFill>
            <a:blip r:embed="rId10"/>
            <a:stretch>
              <a:fillRect/>
            </a:stretch>
          </p:blipFill>
          <p:spPr>
            <a:xfrm rot="4223662">
              <a:off x="4089160" y="4590035"/>
              <a:ext cx="659814" cy="250728"/>
            </a:xfrm>
            <a:prstGeom prst="rect">
              <a:avLst/>
            </a:prstGeom>
          </p:spPr>
        </p:pic>
      </p:grpSp>
      <p:pic>
        <p:nvPicPr>
          <p:cNvPr id="14" name="Picture 6" descr="farm3.png"/>
          <p:cNvPicPr>
            <a:picLocks noChangeAspect="1"/>
          </p:cNvPicPr>
          <p:nvPr/>
        </p:nvPicPr>
        <p:blipFill>
          <a:blip r:embed="rId11"/>
          <a:stretch>
            <a:fillRect/>
          </a:stretch>
        </p:blipFill>
        <p:spPr>
          <a:xfrm>
            <a:off x="7537609" y="2430043"/>
            <a:ext cx="1855367" cy="4554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50000" decel="5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2" accel="50000" decel="50000" fill="hold"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1748134"/>
            <a:ext cx="6324600" cy="1015663"/>
          </a:xfrm>
          <a:prstGeom prst="rect">
            <a:avLst/>
          </a:prstGeom>
        </p:spPr>
        <p:txBody>
          <a:bodyPr wrap="square" anchor="t">
            <a:spAutoFit/>
          </a:bodyPr>
          <a:lstStyle/>
          <a:p>
            <a:r>
              <a:rPr lang="pt-BR" sz="3000" b="1" i="1" dirty="0" smtClean="0">
                <a:solidFill>
                  <a:srgbClr val="415F6F"/>
                </a:solidFill>
                <a:latin typeface="Corbel"/>
                <a:cs typeface="Corbel"/>
              </a:rPr>
              <a:t>O TALENTO LOCAL</a:t>
            </a:r>
          </a:p>
          <a:p>
            <a:endParaRPr lang="pt-BR" sz="3000" i="1" dirty="0">
              <a:solidFill>
                <a:schemeClr val="tx1">
                  <a:lumMod val="50000"/>
                  <a:lumOff val="50000"/>
                </a:schemeClr>
              </a:solidFill>
              <a:latin typeface="+mj-lt"/>
            </a:endParaRPr>
          </a:p>
        </p:txBody>
      </p:sp>
      <p:sp>
        <p:nvSpPr>
          <p:cNvPr id="5" name="Rectangle 4"/>
          <p:cNvSpPr/>
          <p:nvPr/>
        </p:nvSpPr>
        <p:spPr>
          <a:xfrm>
            <a:off x="1638300" y="2632839"/>
            <a:ext cx="6121400" cy="2243961"/>
          </a:xfrm>
          <a:prstGeom prst="rect">
            <a:avLst/>
          </a:prstGeom>
        </p:spPr>
        <p:txBody>
          <a:bodyPr wrap="square">
            <a:noAutofit/>
          </a:bodyPr>
          <a:lstStyle/>
          <a:p>
            <a:pPr>
              <a:lnSpc>
                <a:spcPct val="120000"/>
              </a:lnSpc>
            </a:pPr>
            <a:r>
              <a:rPr lang="pt-BR" dirty="0" smtClean="0">
                <a:solidFill>
                  <a:srgbClr val="385160"/>
                </a:solidFill>
                <a:latin typeface="Corbel"/>
                <a:ea typeface="Arial" charset="0"/>
                <a:cs typeface="Corbel"/>
              </a:rPr>
              <a:t>REGIÃO </a:t>
            </a:r>
            <a:r>
              <a:rPr lang="pt-BR" dirty="0" smtClean="0">
                <a:solidFill>
                  <a:srgbClr val="385160"/>
                </a:solidFill>
                <a:latin typeface="Corbel"/>
                <a:ea typeface="Arial" charset="0"/>
                <a:cs typeface="Corbel"/>
              </a:rPr>
              <a:t>SUL – Porto Alegre</a:t>
            </a:r>
            <a:endParaRPr lang="pt-BR" dirty="0" smtClean="0">
              <a:solidFill>
                <a:srgbClr val="385160"/>
              </a:solidFill>
              <a:latin typeface="Corbel"/>
              <a:ea typeface="Arial" charset="0"/>
              <a:cs typeface="Corbel"/>
            </a:endParaRPr>
          </a:p>
          <a:p>
            <a:pPr>
              <a:lnSpc>
                <a:spcPct val="120000"/>
              </a:lnSpc>
            </a:pPr>
            <a:endParaRPr lang="pt-BR" dirty="0" smtClean="0">
              <a:solidFill>
                <a:srgbClr val="385160"/>
              </a:solidFill>
              <a:latin typeface="Corbel"/>
              <a:ea typeface="Arial" charset="0"/>
              <a:cs typeface="Corbel"/>
            </a:endParaRPr>
          </a:p>
          <a:p>
            <a:r>
              <a:rPr lang="pt-BR" b="1" dirty="0" smtClean="0">
                <a:solidFill>
                  <a:srgbClr val="385160"/>
                </a:solidFill>
                <a:latin typeface="Corbel"/>
                <a:ea typeface="Arial" charset="0"/>
                <a:cs typeface="Corbel"/>
              </a:rPr>
              <a:t>Na Região Sul, destacam-se: </a:t>
            </a:r>
          </a:p>
          <a:p>
            <a:pPr>
              <a:lnSpc>
                <a:spcPct val="120000"/>
              </a:lnSpc>
            </a:pPr>
            <a:endParaRPr lang="pt-BR" b="1" dirty="0" smtClean="0">
              <a:solidFill>
                <a:srgbClr val="385160"/>
              </a:solidFill>
              <a:latin typeface="Corbel"/>
              <a:ea typeface="Arial" charset="0"/>
              <a:cs typeface="Corbel"/>
            </a:endParaRPr>
          </a:p>
          <a:p>
            <a:pPr>
              <a:lnSpc>
                <a:spcPct val="120000"/>
              </a:lnSpc>
            </a:pPr>
            <a:r>
              <a:rPr lang="pt-BR" dirty="0" smtClean="0">
                <a:solidFill>
                  <a:srgbClr val="385160"/>
                </a:solidFill>
                <a:latin typeface="Corbel"/>
                <a:ea typeface="Arial" charset="0"/>
                <a:cs typeface="Corbel"/>
              </a:rPr>
              <a:t>A vida em comunidade, não apenas nas formas fechadas em si mesmas das diferentes culturas imigrantes, mas a partir da integração dessas especificidades;</a:t>
            </a:r>
          </a:p>
          <a:p>
            <a:pPr>
              <a:lnSpc>
                <a:spcPct val="120000"/>
              </a:lnSpc>
            </a:pPr>
            <a:endParaRPr lang="pt-BR" dirty="0" smtClean="0">
              <a:solidFill>
                <a:srgbClr val="385160"/>
              </a:solidFill>
              <a:latin typeface="Corbel"/>
              <a:ea typeface="Arial" charset="0"/>
              <a:cs typeface="Corbel"/>
            </a:endParaRPr>
          </a:p>
          <a:p>
            <a:pPr>
              <a:lnSpc>
                <a:spcPct val="120000"/>
              </a:lnSpc>
            </a:pPr>
            <a:r>
              <a:rPr lang="pt-BR" dirty="0" smtClean="0">
                <a:solidFill>
                  <a:srgbClr val="385160"/>
                </a:solidFill>
                <a:latin typeface="Corbel"/>
                <a:ea typeface="Arial" charset="0"/>
                <a:cs typeface="Corbel"/>
              </a:rPr>
              <a:t>Manutenção das tradições locais em permanente renovação/ internacionalização.</a:t>
            </a:r>
          </a:p>
        </p:txBody>
      </p:sp>
      <p:pic>
        <p:nvPicPr>
          <p:cNvPr id="18" name="Picture 1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08000" y="2625725"/>
            <a:ext cx="221226" cy="257175"/>
          </a:xfrm>
          <a:prstGeom prst="rect">
            <a:avLst/>
          </a:prstGeom>
        </p:spPr>
      </p:pic>
      <p:pic>
        <p:nvPicPr>
          <p:cNvPr id="21" name="Picture 2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09701" y="3381829"/>
            <a:ext cx="181078" cy="210503"/>
          </a:xfrm>
          <a:prstGeom prst="rect">
            <a:avLst/>
          </a:prstGeom>
        </p:spPr>
      </p:pic>
      <p:pic>
        <p:nvPicPr>
          <p:cNvPr id="22" name="Picture 2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09701" y="2773997"/>
            <a:ext cx="181078" cy="210503"/>
          </a:xfrm>
          <a:prstGeom prst="rect">
            <a:avLst/>
          </a:prstGeom>
        </p:spPr>
      </p:pic>
      <p:pic>
        <p:nvPicPr>
          <p:cNvPr id="23" name="Picture 2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09701" y="5345747"/>
            <a:ext cx="181078" cy="210503"/>
          </a:xfrm>
          <a:prstGeom prst="rect">
            <a:avLst/>
          </a:prstGeom>
        </p:spPr>
      </p:pic>
      <p:pic>
        <p:nvPicPr>
          <p:cNvPr id="8" name="Picture 2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31476" y="4016722"/>
            <a:ext cx="181078" cy="21050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1748134"/>
            <a:ext cx="6324600" cy="1508105"/>
          </a:xfrm>
          <a:prstGeom prst="rect">
            <a:avLst/>
          </a:prstGeom>
        </p:spPr>
        <p:txBody>
          <a:bodyPr wrap="square" anchor="t">
            <a:spAutoFit/>
          </a:bodyPr>
          <a:lstStyle/>
          <a:p>
            <a:r>
              <a:rPr lang="pt-BR" sz="3200" b="1" i="1" cap="all" dirty="0" smtClean="0">
                <a:solidFill>
                  <a:srgbClr val="415F6F"/>
                </a:solidFill>
                <a:latin typeface="Corbel"/>
                <a:ea typeface="Arial" charset="0"/>
                <a:cs typeface="Corbel"/>
              </a:rPr>
              <a:t>DNA BRASIL &amp; Felicidade</a:t>
            </a:r>
            <a:endParaRPr lang="pt-BR" sz="3200" i="1" cap="all" dirty="0" smtClean="0">
              <a:solidFill>
                <a:srgbClr val="415F6F"/>
              </a:solidFill>
              <a:latin typeface="Corbel"/>
              <a:ea typeface="Arial" charset="0"/>
              <a:cs typeface="Corbel"/>
            </a:endParaRPr>
          </a:p>
          <a:p>
            <a:endParaRPr lang="pt-BR" sz="3000" b="1" i="1" dirty="0" smtClean="0">
              <a:solidFill>
                <a:srgbClr val="415F6F"/>
              </a:solidFill>
              <a:latin typeface="Corbel"/>
              <a:cs typeface="Corbel"/>
            </a:endParaRPr>
          </a:p>
          <a:p>
            <a:endParaRPr lang="pt-BR" sz="3000" i="1" dirty="0">
              <a:solidFill>
                <a:schemeClr val="tx1">
                  <a:lumMod val="50000"/>
                  <a:lumOff val="50000"/>
                </a:schemeClr>
              </a:solidFill>
              <a:latin typeface="+mj-lt"/>
            </a:endParaRPr>
          </a:p>
        </p:txBody>
      </p:sp>
      <p:pic>
        <p:nvPicPr>
          <p:cNvPr id="18" name="Picture 1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08000" y="2625725"/>
            <a:ext cx="221226" cy="257175"/>
          </a:xfrm>
          <a:prstGeom prst="rect">
            <a:avLst/>
          </a:prstGeom>
        </p:spPr>
      </p:pic>
      <p:grpSp>
        <p:nvGrpSpPr>
          <p:cNvPr id="2" name="Group 12"/>
          <p:cNvGrpSpPr/>
          <p:nvPr/>
        </p:nvGrpSpPr>
        <p:grpSpPr>
          <a:xfrm>
            <a:off x="584200" y="2895600"/>
            <a:ext cx="8559800" cy="3390900"/>
            <a:chOff x="584200" y="2895600"/>
            <a:chExt cx="8559800" cy="3390900"/>
          </a:xfrm>
        </p:grpSpPr>
        <p:sp>
          <p:nvSpPr>
            <p:cNvPr id="11" name="Rectangle 10"/>
            <p:cNvSpPr/>
            <p:nvPr/>
          </p:nvSpPr>
          <p:spPr>
            <a:xfrm>
              <a:off x="584200" y="2895600"/>
              <a:ext cx="8559800" cy="3390900"/>
            </a:xfrm>
            <a:prstGeom prst="rect">
              <a:avLst/>
            </a:prstGeom>
            <a:solidFill>
              <a:schemeClr val="bg1"/>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319753" y="3050289"/>
              <a:ext cx="4669870" cy="3145661"/>
            </a:xfrm>
            <a:prstGeom prst="rect">
              <a:avLst/>
            </a:prstGeom>
          </p:spPr>
          <p:txBody>
            <a:bodyPr wrap="square">
              <a:noAutofit/>
            </a:bodyPr>
            <a:lstStyle/>
            <a:p>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Dirigi</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sem</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ligar</a:t>
              </a:r>
              <a:r>
                <a:rPr lang="en-US" i="1" dirty="0" smtClean="0">
                  <a:solidFill>
                    <a:srgbClr val="385160"/>
                  </a:solidFill>
                  <a:latin typeface="Corbel"/>
                  <a:ea typeface="Arial" charset="0"/>
                  <a:cs typeface="Corbel"/>
                </a:rPr>
                <a:t> pro </a:t>
              </a:r>
              <a:r>
                <a:rPr lang="en-US" i="1" dirty="0" err="1" smtClean="0">
                  <a:solidFill>
                    <a:srgbClr val="385160"/>
                  </a:solidFill>
                  <a:latin typeface="Corbel"/>
                  <a:ea typeface="Arial" charset="0"/>
                  <a:cs typeface="Corbel"/>
                </a:rPr>
                <a:t>trânsito</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sem</a:t>
              </a:r>
              <a:r>
                <a:rPr lang="en-US" i="1" dirty="0" smtClean="0">
                  <a:solidFill>
                    <a:srgbClr val="385160"/>
                  </a:solidFill>
                  <a:latin typeface="Corbel"/>
                  <a:ea typeface="Arial" charset="0"/>
                  <a:cs typeface="Corbel"/>
                </a:rPr>
                <a:t> stress, de </a:t>
              </a:r>
              <a:r>
                <a:rPr lang="en-US" i="1" dirty="0" err="1" smtClean="0">
                  <a:solidFill>
                    <a:srgbClr val="385160"/>
                  </a:solidFill>
                  <a:latin typeface="Corbel"/>
                  <a:ea typeface="Arial" charset="0"/>
                  <a:cs typeface="Corbel"/>
                </a:rPr>
                <a:t>bem</a:t>
              </a:r>
              <a:r>
                <a:rPr lang="en-US" i="1" dirty="0" smtClean="0">
                  <a:solidFill>
                    <a:srgbClr val="385160"/>
                  </a:solidFill>
                  <a:latin typeface="Corbel"/>
                  <a:ea typeface="Arial" charset="0"/>
                  <a:cs typeface="Corbel"/>
                </a:rPr>
                <a:t> com a </a:t>
              </a:r>
              <a:r>
                <a:rPr lang="en-US" i="1" dirty="0" err="1" smtClean="0">
                  <a:solidFill>
                    <a:srgbClr val="385160"/>
                  </a:solidFill>
                  <a:latin typeface="Corbel"/>
                  <a:ea typeface="Arial" charset="0"/>
                  <a:cs typeface="Corbel"/>
                </a:rPr>
                <a:t>vida</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Fui</a:t>
              </a:r>
              <a:r>
                <a:rPr lang="en-US" i="1" dirty="0" smtClean="0">
                  <a:solidFill>
                    <a:srgbClr val="385160"/>
                  </a:solidFill>
                  <a:latin typeface="Corbel"/>
                  <a:ea typeface="Arial" charset="0"/>
                  <a:cs typeface="Corbel"/>
                </a:rPr>
                <a:t> pro Centro de Porto </a:t>
              </a:r>
              <a:r>
                <a:rPr lang="en-US" i="1" dirty="0" err="1" smtClean="0">
                  <a:solidFill>
                    <a:srgbClr val="385160"/>
                  </a:solidFill>
                  <a:latin typeface="Corbel"/>
                  <a:ea typeface="Arial" charset="0"/>
                  <a:cs typeface="Corbel"/>
                </a:rPr>
                <a:t>Alegre</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caminhei</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pela</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Praça</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da</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Alfândega</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onde</a:t>
              </a:r>
              <a:r>
                <a:rPr lang="en-US" i="1" dirty="0" smtClean="0">
                  <a:solidFill>
                    <a:srgbClr val="385160"/>
                  </a:solidFill>
                  <a:latin typeface="Corbel"/>
                  <a:ea typeface="Arial" charset="0"/>
                  <a:cs typeface="Corbel"/>
                </a:rPr>
                <a:t> tem </a:t>
              </a:r>
              <a:r>
                <a:rPr lang="en-US" i="1" dirty="0" err="1" smtClean="0">
                  <a:solidFill>
                    <a:srgbClr val="385160"/>
                  </a:solidFill>
                  <a:latin typeface="Corbel"/>
                  <a:ea typeface="Arial" charset="0"/>
                  <a:cs typeface="Corbel"/>
                </a:rPr>
                <a:t>belos</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prédios</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pelo</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calçadão</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da</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Rua</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da</a:t>
              </a:r>
              <a:r>
                <a:rPr lang="en-US" i="1" dirty="0" smtClean="0">
                  <a:solidFill>
                    <a:srgbClr val="385160"/>
                  </a:solidFill>
                  <a:latin typeface="Corbel"/>
                  <a:ea typeface="Arial" charset="0"/>
                  <a:cs typeface="Corbel"/>
                </a:rPr>
                <a:t> Praia e </a:t>
              </a:r>
              <a:r>
                <a:rPr lang="en-US" i="1" dirty="0" err="1" smtClean="0">
                  <a:solidFill>
                    <a:srgbClr val="385160"/>
                  </a:solidFill>
                  <a:latin typeface="Corbel"/>
                  <a:ea typeface="Arial" charset="0"/>
                  <a:cs typeface="Corbel"/>
                </a:rPr>
                <a:t>trabalhei</a:t>
              </a:r>
              <a:r>
                <a:rPr lang="en-US" i="1" dirty="0" smtClean="0">
                  <a:solidFill>
                    <a:srgbClr val="385160"/>
                  </a:solidFill>
                  <a:latin typeface="Corbel"/>
                  <a:ea typeface="Arial" charset="0"/>
                  <a:cs typeface="Corbel"/>
                </a:rPr>
                <a:t> com </a:t>
              </a:r>
              <a:r>
                <a:rPr lang="en-US" i="1" dirty="0" err="1" smtClean="0">
                  <a:solidFill>
                    <a:srgbClr val="385160"/>
                  </a:solidFill>
                  <a:latin typeface="Corbel"/>
                  <a:ea typeface="Arial" charset="0"/>
                  <a:cs typeface="Corbel"/>
                </a:rPr>
                <a:t>prazer</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Caminhei</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também</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pela</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Praça</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da</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Matriz</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onde</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fica</a:t>
              </a:r>
              <a:r>
                <a:rPr lang="en-US" i="1" dirty="0" smtClean="0">
                  <a:solidFill>
                    <a:srgbClr val="385160"/>
                  </a:solidFill>
                  <a:latin typeface="Corbel"/>
                  <a:ea typeface="Arial" charset="0"/>
                  <a:cs typeface="Corbel"/>
                </a:rPr>
                <a:t> a </a:t>
              </a:r>
              <a:r>
                <a:rPr lang="en-US" i="1" dirty="0" err="1" smtClean="0">
                  <a:solidFill>
                    <a:srgbClr val="385160"/>
                  </a:solidFill>
                  <a:latin typeface="Corbel"/>
                  <a:ea typeface="Arial" charset="0"/>
                  <a:cs typeface="Corbel"/>
                </a:rPr>
                <a:t>Igreja</a:t>
              </a:r>
              <a:r>
                <a:rPr lang="en-US" i="1" dirty="0" smtClean="0">
                  <a:solidFill>
                    <a:srgbClr val="385160"/>
                  </a:solidFill>
                  <a:latin typeface="Corbel"/>
                  <a:ea typeface="Arial" charset="0"/>
                  <a:cs typeface="Corbel"/>
                </a:rPr>
                <a:t> e o </a:t>
              </a:r>
              <a:r>
                <a:rPr lang="en-US" i="1" dirty="0" err="1" smtClean="0">
                  <a:solidFill>
                    <a:srgbClr val="385160"/>
                  </a:solidFill>
                  <a:latin typeface="Corbel"/>
                  <a:ea typeface="Arial" charset="0"/>
                  <a:cs typeface="Corbel"/>
                </a:rPr>
                <a:t>Palácio</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Farroupilha</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sede</a:t>
              </a:r>
              <a:r>
                <a:rPr lang="en-US" i="1" dirty="0" smtClean="0">
                  <a:solidFill>
                    <a:srgbClr val="385160"/>
                  </a:solidFill>
                  <a:latin typeface="Corbel"/>
                  <a:ea typeface="Arial" charset="0"/>
                  <a:cs typeface="Corbel"/>
                </a:rPr>
                <a:t> do </a:t>
              </a:r>
              <a:r>
                <a:rPr lang="en-US" i="1" dirty="0" err="1" smtClean="0">
                  <a:solidFill>
                    <a:srgbClr val="385160"/>
                  </a:solidFill>
                  <a:latin typeface="Corbel"/>
                  <a:ea typeface="Arial" charset="0"/>
                  <a:cs typeface="Corbel"/>
                </a:rPr>
                <a:t>governo</a:t>
              </a:r>
              <a:r>
                <a:rPr lang="en-US" i="1" dirty="0" smtClean="0">
                  <a:solidFill>
                    <a:srgbClr val="385160"/>
                  </a:solidFill>
                  <a:latin typeface="Corbel"/>
                  <a:ea typeface="Arial" charset="0"/>
                  <a:cs typeface="Corbel"/>
                </a:rPr>
                <a:t> do </a:t>
              </a:r>
              <a:r>
                <a:rPr lang="en-US" i="1" dirty="0" err="1" smtClean="0">
                  <a:solidFill>
                    <a:srgbClr val="385160"/>
                  </a:solidFill>
                  <a:latin typeface="Corbel"/>
                  <a:ea typeface="Arial" charset="0"/>
                  <a:cs typeface="Corbel"/>
                </a:rPr>
                <a:t>estado</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Tenho</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muito</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orgulho</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da</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minha</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cidade</a:t>
              </a:r>
              <a:r>
                <a:rPr lang="en-US" i="1" dirty="0" smtClean="0">
                  <a:solidFill>
                    <a:srgbClr val="385160"/>
                  </a:solidFill>
                  <a:latin typeface="Corbel"/>
                  <a:ea typeface="Arial" charset="0"/>
                  <a:cs typeface="Corbel"/>
                </a:rPr>
                <a:t> e </a:t>
              </a:r>
              <a:r>
                <a:rPr lang="en-US" i="1" dirty="0" err="1" smtClean="0">
                  <a:solidFill>
                    <a:srgbClr val="385160"/>
                  </a:solidFill>
                  <a:latin typeface="Corbel"/>
                  <a:ea typeface="Arial" charset="0"/>
                  <a:cs typeface="Corbel"/>
                </a:rPr>
                <a:t>não</a:t>
              </a:r>
              <a:r>
                <a:rPr lang="en-US" i="1" dirty="0" smtClean="0">
                  <a:solidFill>
                    <a:srgbClr val="385160"/>
                  </a:solidFill>
                  <a:latin typeface="Corbel"/>
                  <a:ea typeface="Arial" charset="0"/>
                  <a:cs typeface="Corbel"/>
                </a:rPr>
                <a:t> me </a:t>
              </a:r>
              <a:r>
                <a:rPr lang="en-US" i="1" dirty="0" err="1" smtClean="0">
                  <a:solidFill>
                    <a:srgbClr val="385160"/>
                  </a:solidFill>
                  <a:latin typeface="Corbel"/>
                  <a:ea typeface="Arial" charset="0"/>
                  <a:cs typeface="Corbel"/>
                </a:rPr>
                <a:t>canso</a:t>
              </a:r>
              <a:r>
                <a:rPr lang="en-US" i="1" dirty="0" smtClean="0">
                  <a:solidFill>
                    <a:srgbClr val="385160"/>
                  </a:solidFill>
                  <a:latin typeface="Corbel"/>
                  <a:ea typeface="Arial" charset="0"/>
                  <a:cs typeface="Corbel"/>
                </a:rPr>
                <a:t> de </a:t>
              </a:r>
              <a:r>
                <a:rPr lang="en-US" i="1" dirty="0" err="1" smtClean="0">
                  <a:solidFill>
                    <a:srgbClr val="385160"/>
                  </a:solidFill>
                  <a:latin typeface="Corbel"/>
                  <a:ea typeface="Arial" charset="0"/>
                  <a:cs typeface="Corbel"/>
                </a:rPr>
                <a:t>elogiá</a:t>
              </a:r>
              <a:r>
                <a:rPr lang="en-US" i="1" dirty="0" smtClean="0">
                  <a:solidFill>
                    <a:srgbClr val="385160"/>
                  </a:solidFill>
                  <a:latin typeface="Corbel"/>
                  <a:ea typeface="Arial" charset="0"/>
                  <a:cs typeface="Corbel"/>
                </a:rPr>
                <a:t>-la e de </a:t>
              </a:r>
              <a:r>
                <a:rPr lang="en-US" i="1" dirty="0" err="1" smtClean="0">
                  <a:solidFill>
                    <a:srgbClr val="385160"/>
                  </a:solidFill>
                  <a:latin typeface="Corbel"/>
                  <a:ea typeface="Arial" charset="0"/>
                  <a:cs typeface="Corbel"/>
                </a:rPr>
                <a:t>mostrá</a:t>
              </a:r>
              <a:r>
                <a:rPr lang="en-US" i="1" dirty="0" smtClean="0">
                  <a:solidFill>
                    <a:srgbClr val="385160"/>
                  </a:solidFill>
                  <a:latin typeface="Corbel"/>
                  <a:ea typeface="Arial" charset="0"/>
                  <a:cs typeface="Corbel"/>
                </a:rPr>
                <a:t>-la a </a:t>
              </a:r>
              <a:r>
                <a:rPr lang="en-US" i="1" dirty="0" err="1" smtClean="0">
                  <a:solidFill>
                    <a:srgbClr val="385160"/>
                  </a:solidFill>
                  <a:latin typeface="Corbel"/>
                  <a:ea typeface="Arial" charset="0"/>
                  <a:cs typeface="Corbel"/>
                </a:rPr>
                <a:t>todos</a:t>
              </a:r>
              <a:r>
                <a:rPr lang="en-US" i="1" dirty="0" smtClean="0">
                  <a:solidFill>
                    <a:srgbClr val="385160"/>
                  </a:solidFill>
                  <a:latin typeface="Corbel"/>
                  <a:ea typeface="Arial" charset="0"/>
                  <a:cs typeface="Corbel"/>
                </a:rPr>
                <a:t> </a:t>
              </a:r>
              <a:r>
                <a:rPr lang="en-US" i="1" dirty="0" err="1" smtClean="0">
                  <a:solidFill>
                    <a:srgbClr val="385160"/>
                  </a:solidFill>
                  <a:latin typeface="Corbel"/>
                  <a:ea typeface="Arial" charset="0"/>
                  <a:cs typeface="Corbel"/>
                </a:rPr>
                <a:t>que</a:t>
              </a:r>
              <a:r>
                <a:rPr lang="en-US" i="1" dirty="0" smtClean="0">
                  <a:solidFill>
                    <a:srgbClr val="385160"/>
                  </a:solidFill>
                  <a:latin typeface="Corbel"/>
                  <a:ea typeface="Arial" charset="0"/>
                  <a:cs typeface="Corbel"/>
                </a:rPr>
                <a:t> me </a:t>
              </a:r>
              <a:r>
                <a:rPr lang="en-US" i="1" dirty="0" err="1" smtClean="0">
                  <a:solidFill>
                    <a:srgbClr val="385160"/>
                  </a:solidFill>
                  <a:latin typeface="Corbel"/>
                  <a:ea typeface="Arial" charset="0"/>
                  <a:cs typeface="Corbel"/>
                </a:rPr>
                <a:t>visitam</a:t>
              </a:r>
              <a:r>
                <a:rPr lang="en-US" i="1" dirty="0" smtClean="0">
                  <a:solidFill>
                    <a:srgbClr val="385160"/>
                  </a:solidFill>
                  <a:latin typeface="Corbel"/>
                  <a:ea typeface="Arial" charset="0"/>
                  <a:cs typeface="Corbel"/>
                </a:rPr>
                <a:t>.”</a:t>
              </a:r>
            </a:p>
            <a:p>
              <a:pPr algn="r"/>
              <a:r>
                <a:rPr lang="en-US" b="1" dirty="0" err="1" smtClean="0">
                  <a:solidFill>
                    <a:srgbClr val="385160"/>
                  </a:solidFill>
                  <a:latin typeface="Corbel"/>
                  <a:ea typeface="Arial" charset="0"/>
                  <a:cs typeface="Corbel"/>
                </a:rPr>
                <a:t>Empresária</a:t>
              </a:r>
              <a:r>
                <a:rPr lang="en-US" b="1" dirty="0" smtClean="0">
                  <a:solidFill>
                    <a:srgbClr val="385160"/>
                  </a:solidFill>
                  <a:latin typeface="Corbel"/>
                  <a:ea typeface="Arial" charset="0"/>
                  <a:cs typeface="Corbel"/>
                </a:rPr>
                <a:t>, 55 </a:t>
              </a:r>
              <a:r>
                <a:rPr lang="en-US" b="1" dirty="0" err="1" smtClean="0">
                  <a:solidFill>
                    <a:srgbClr val="385160"/>
                  </a:solidFill>
                  <a:latin typeface="Corbel"/>
                  <a:ea typeface="Arial" charset="0"/>
                  <a:cs typeface="Corbel"/>
                </a:rPr>
                <a:t>anos</a:t>
              </a:r>
              <a:endParaRPr lang="en-US" b="1" dirty="0" smtClean="0">
                <a:solidFill>
                  <a:srgbClr val="385160"/>
                </a:solidFill>
                <a:latin typeface="Corbel"/>
                <a:ea typeface="Arial" charset="0"/>
                <a:cs typeface="Corbel"/>
              </a:endParaRPr>
            </a:p>
            <a:p>
              <a:endParaRPr lang="en-US" sz="2000" i="1" dirty="0" smtClean="0">
                <a:solidFill>
                  <a:srgbClr val="385160"/>
                </a:solidFill>
                <a:latin typeface="Corbel"/>
                <a:ea typeface="Arial" charset="0"/>
                <a:cs typeface="Corbel"/>
              </a:endParaRPr>
            </a:p>
            <a:p>
              <a:endParaRPr lang="en-US" sz="2000" i="1" dirty="0" smtClean="0">
                <a:solidFill>
                  <a:srgbClr val="385160"/>
                </a:solidFill>
                <a:latin typeface="Corbel"/>
                <a:ea typeface="Arial" charset="0"/>
                <a:cs typeface="Corbel"/>
              </a:endParaRPr>
            </a:p>
          </p:txBody>
        </p:sp>
      </p:grpSp>
      <p:pic>
        <p:nvPicPr>
          <p:cNvPr id="10" name="Picture 3" descr="A21_tecnico32_foto10_quin_Passando-pela-praia-do-Leblon-e-Ipanema_.jpg"/>
          <p:cNvPicPr>
            <a:picLocks noChangeAspect="1"/>
          </p:cNvPicPr>
          <p:nvPr/>
        </p:nvPicPr>
        <p:blipFill>
          <a:blip r:embed="rId4"/>
          <a:stretch>
            <a:fillRect/>
          </a:stretch>
        </p:blipFill>
        <p:spPr>
          <a:xfrm rot="1010836">
            <a:off x="-392994" y="3377940"/>
            <a:ext cx="4375856" cy="3281892"/>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6" descr="clipe.png"/>
          <p:cNvPicPr>
            <a:picLocks noChangeAspect="1"/>
          </p:cNvPicPr>
          <p:nvPr/>
        </p:nvPicPr>
        <p:blipFill>
          <a:blip r:embed="rId5"/>
          <a:stretch>
            <a:fillRect/>
          </a:stretch>
        </p:blipFill>
        <p:spPr>
          <a:xfrm rot="3086393">
            <a:off x="2211696" y="3332167"/>
            <a:ext cx="824219" cy="3804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1748134"/>
            <a:ext cx="6324600" cy="1508105"/>
          </a:xfrm>
          <a:prstGeom prst="rect">
            <a:avLst/>
          </a:prstGeom>
        </p:spPr>
        <p:txBody>
          <a:bodyPr wrap="square" anchor="t">
            <a:spAutoFit/>
          </a:bodyPr>
          <a:lstStyle/>
          <a:p>
            <a:r>
              <a:rPr lang="pt-BR" sz="3200" b="1" i="1" cap="all" dirty="0" smtClean="0">
                <a:solidFill>
                  <a:srgbClr val="415F6F"/>
                </a:solidFill>
                <a:latin typeface="Corbel"/>
                <a:ea typeface="Arial" charset="0"/>
                <a:cs typeface="Corbel"/>
              </a:rPr>
              <a:t>DNA BRASIL &amp; Felicidade</a:t>
            </a:r>
            <a:endParaRPr lang="pt-BR" sz="3200" i="1" cap="all" dirty="0" smtClean="0">
              <a:solidFill>
                <a:srgbClr val="415F6F"/>
              </a:solidFill>
              <a:latin typeface="Corbel"/>
              <a:ea typeface="Arial" charset="0"/>
              <a:cs typeface="Corbel"/>
            </a:endParaRPr>
          </a:p>
          <a:p>
            <a:endParaRPr lang="pt-BR" sz="3000" b="1" i="1" dirty="0" smtClean="0">
              <a:solidFill>
                <a:srgbClr val="415F6F"/>
              </a:solidFill>
              <a:latin typeface="Corbel"/>
              <a:cs typeface="Corbel"/>
            </a:endParaRPr>
          </a:p>
          <a:p>
            <a:endParaRPr lang="pt-BR" sz="3000" i="1" dirty="0">
              <a:solidFill>
                <a:schemeClr val="tx1">
                  <a:lumMod val="50000"/>
                  <a:lumOff val="50000"/>
                </a:schemeClr>
              </a:solidFill>
              <a:latin typeface="+mj-lt"/>
            </a:endParaRPr>
          </a:p>
        </p:txBody>
      </p:sp>
      <p:grpSp>
        <p:nvGrpSpPr>
          <p:cNvPr id="2" name="Group 12"/>
          <p:cNvGrpSpPr/>
          <p:nvPr/>
        </p:nvGrpSpPr>
        <p:grpSpPr>
          <a:xfrm>
            <a:off x="584200" y="2895600"/>
            <a:ext cx="8559800" cy="3390900"/>
            <a:chOff x="584200" y="2895600"/>
            <a:chExt cx="8559800" cy="3390900"/>
          </a:xfrm>
        </p:grpSpPr>
        <p:sp>
          <p:nvSpPr>
            <p:cNvPr id="11" name="Rectangle 10"/>
            <p:cNvSpPr/>
            <p:nvPr/>
          </p:nvSpPr>
          <p:spPr>
            <a:xfrm>
              <a:off x="584200" y="2895600"/>
              <a:ext cx="8559800" cy="3390900"/>
            </a:xfrm>
            <a:prstGeom prst="rect">
              <a:avLst/>
            </a:prstGeom>
            <a:solidFill>
              <a:schemeClr val="bg1"/>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108028" y="3034523"/>
              <a:ext cx="3753999" cy="3145661"/>
            </a:xfrm>
            <a:prstGeom prst="rect">
              <a:avLst/>
            </a:prstGeom>
          </p:spPr>
          <p:txBody>
            <a:bodyPr wrap="square">
              <a:noAutofit/>
            </a:bodyPr>
            <a:lstStyle/>
            <a:p>
              <a:r>
                <a:rPr lang="en-US" i="1" dirty="0" smtClean="0">
                  <a:solidFill>
                    <a:srgbClr val="385160"/>
                  </a:solidFill>
                  <a:latin typeface="Corbel"/>
                  <a:ea typeface="Arial" charset="0"/>
                  <a:cs typeface="Corbel"/>
                </a:rPr>
                <a:t>“</a:t>
              </a:r>
              <a:r>
                <a:rPr lang="pt-BR" sz="2000" i="1" dirty="0" smtClean="0">
                  <a:solidFill>
                    <a:srgbClr val="385160"/>
                  </a:solidFill>
                  <a:latin typeface="Corbel"/>
                  <a:ea typeface="Arial" charset="0"/>
                  <a:cs typeface="Corbel"/>
                </a:rPr>
                <a:t>Chimarrão é minha companhia diária. Tomo </a:t>
              </a:r>
              <a:r>
                <a:rPr lang="pt-BR" sz="2000" i="1" dirty="0" err="1" smtClean="0">
                  <a:solidFill>
                    <a:srgbClr val="385160"/>
                  </a:solidFill>
                  <a:latin typeface="Corbel"/>
                  <a:ea typeface="Arial" charset="0"/>
                  <a:cs typeface="Corbel"/>
                </a:rPr>
                <a:t>chimas</a:t>
              </a:r>
              <a:r>
                <a:rPr lang="pt-BR" sz="2000" i="1" dirty="0" smtClean="0">
                  <a:solidFill>
                    <a:srgbClr val="385160"/>
                  </a:solidFill>
                  <a:latin typeface="Corbel"/>
                  <a:ea typeface="Arial" charset="0"/>
                  <a:cs typeface="Corbel"/>
                </a:rPr>
                <a:t> geralmente à tardinha. Estamos indo à Ipanema, um bairro de Porto Alegre, tomar um verde à beira do Guaíba curtir o pôr do sol, que é lindo nesse lugar, meus amigos são muito parceiros.</a:t>
              </a:r>
              <a:r>
                <a:rPr lang="en-US" sz="2000" i="1" dirty="0" smtClean="0">
                  <a:solidFill>
                    <a:srgbClr val="385160"/>
                  </a:solidFill>
                  <a:latin typeface="Corbel"/>
                  <a:ea typeface="Arial" charset="0"/>
                  <a:cs typeface="Corbel"/>
                </a:rPr>
                <a:t>”</a:t>
              </a:r>
            </a:p>
            <a:p>
              <a:endParaRPr lang="en-US" sz="2000" i="1" dirty="0" smtClean="0">
                <a:solidFill>
                  <a:srgbClr val="385160"/>
                </a:solidFill>
                <a:latin typeface="Corbel"/>
                <a:ea typeface="Arial" charset="0"/>
                <a:cs typeface="Corbel"/>
              </a:endParaRPr>
            </a:p>
            <a:p>
              <a:pPr algn="r"/>
              <a:r>
                <a:rPr lang="pt-BR" sz="2000" b="1" dirty="0" smtClean="0">
                  <a:solidFill>
                    <a:srgbClr val="385160"/>
                  </a:solidFill>
                  <a:latin typeface="Corbel"/>
                  <a:ea typeface="Arial" charset="0"/>
                  <a:cs typeface="Corbel"/>
                </a:rPr>
                <a:t>Funcionário Público</a:t>
              </a:r>
              <a:r>
                <a:rPr lang="en-US" sz="2000" b="1" dirty="0" smtClean="0">
                  <a:solidFill>
                    <a:srgbClr val="385160"/>
                  </a:solidFill>
                  <a:latin typeface="Corbel"/>
                  <a:ea typeface="Arial" charset="0"/>
                  <a:cs typeface="Corbel"/>
                </a:rPr>
                <a:t>, 30 </a:t>
              </a:r>
              <a:r>
                <a:rPr lang="en-US" sz="2000" b="1" dirty="0" err="1" smtClean="0">
                  <a:solidFill>
                    <a:srgbClr val="385160"/>
                  </a:solidFill>
                  <a:latin typeface="Corbel"/>
                  <a:ea typeface="Arial" charset="0"/>
                  <a:cs typeface="Corbel"/>
                </a:rPr>
                <a:t>anos</a:t>
              </a:r>
              <a:endParaRPr lang="en-US" sz="2000" b="1" dirty="0" smtClean="0">
                <a:solidFill>
                  <a:srgbClr val="385160"/>
                </a:solidFill>
                <a:latin typeface="Corbel"/>
                <a:ea typeface="Arial" charset="0"/>
                <a:cs typeface="Corbel"/>
              </a:endParaRPr>
            </a:p>
            <a:p>
              <a:endParaRPr lang="en-US" sz="2000" i="1" dirty="0" smtClean="0">
                <a:solidFill>
                  <a:srgbClr val="385160"/>
                </a:solidFill>
                <a:latin typeface="Corbel"/>
                <a:ea typeface="Arial" charset="0"/>
                <a:cs typeface="Corbel"/>
              </a:endParaRPr>
            </a:p>
            <a:p>
              <a:endParaRPr lang="en-US" sz="2000" i="1" dirty="0" smtClean="0">
                <a:solidFill>
                  <a:srgbClr val="385160"/>
                </a:solidFill>
                <a:latin typeface="Corbel"/>
                <a:ea typeface="Arial" charset="0"/>
                <a:cs typeface="Corbel"/>
              </a:endParaRPr>
            </a:p>
          </p:txBody>
        </p:sp>
      </p:grpSp>
      <p:pic>
        <p:nvPicPr>
          <p:cNvPr id="1026" name="Picture 2" descr="F20_funcionariopublico30_foto9_sex_Chimarrão companhia diária"/>
          <p:cNvPicPr>
            <a:picLocks noChangeAspect="1" noChangeArrowheads="1"/>
          </p:cNvPicPr>
          <p:nvPr/>
        </p:nvPicPr>
        <p:blipFill>
          <a:blip r:embed="rId2"/>
          <a:srcRect/>
          <a:stretch>
            <a:fillRect/>
          </a:stretch>
        </p:blipFill>
        <p:spPr bwMode="auto">
          <a:xfrm rot="21092013">
            <a:off x="550202" y="3054761"/>
            <a:ext cx="4036792" cy="27033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6" descr="clipe.png"/>
          <p:cNvPicPr>
            <a:picLocks noChangeAspect="1"/>
          </p:cNvPicPr>
          <p:nvPr/>
        </p:nvPicPr>
        <p:blipFill>
          <a:blip r:embed="rId3"/>
          <a:stretch>
            <a:fillRect/>
          </a:stretch>
        </p:blipFill>
        <p:spPr>
          <a:xfrm rot="3086393">
            <a:off x="1632343" y="3073901"/>
            <a:ext cx="824219" cy="3804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2" action="ppaction://hlinkfile"/>
          </p:cNvPr>
          <p:cNvPicPr>
            <a:picLocks noChangeAspect="1" noChangeArrowheads="1"/>
          </p:cNvPicPr>
          <p:nvPr/>
        </p:nvPicPr>
        <p:blipFill>
          <a:blip r:embed="rId3"/>
          <a:srcRect l="27344" t="27083" r="28711" b="32813"/>
          <a:stretch>
            <a:fillRect/>
          </a:stretch>
        </p:blipFill>
        <p:spPr bwMode="auto">
          <a:xfrm>
            <a:off x="7142037" y="3657301"/>
            <a:ext cx="2185309" cy="1495723"/>
          </a:xfrm>
          <a:prstGeom prst="rect">
            <a:avLst/>
          </a:prstGeom>
          <a:ln>
            <a:noFill/>
          </a:ln>
          <a:effectLst>
            <a:outerShdw blurRad="190500" algn="tl" rotWithShape="0">
              <a:srgbClr val="000000">
                <a:alpha val="70000"/>
              </a:srgbClr>
            </a:outerShdw>
          </a:effectLst>
        </p:spPr>
      </p:pic>
      <p:pic>
        <p:nvPicPr>
          <p:cNvPr id="4099" name="Picture 3">
            <a:hlinkClick r:id="rId2" action="ppaction://hlinkfile"/>
          </p:cNvPr>
          <p:cNvPicPr>
            <a:picLocks noChangeAspect="1" noChangeArrowheads="1"/>
          </p:cNvPicPr>
          <p:nvPr/>
        </p:nvPicPr>
        <p:blipFill>
          <a:blip r:embed="rId4"/>
          <a:srcRect l="32227" t="27604" r="33203" b="32552"/>
          <a:stretch>
            <a:fillRect/>
          </a:stretch>
        </p:blipFill>
        <p:spPr bwMode="auto">
          <a:xfrm rot="638178">
            <a:off x="7661405" y="2223229"/>
            <a:ext cx="1587928" cy="1372615"/>
          </a:xfrm>
          <a:prstGeom prst="rect">
            <a:avLst/>
          </a:prstGeom>
          <a:ln>
            <a:noFill/>
          </a:ln>
          <a:effectLst>
            <a:outerShdw blurRad="190500" algn="tl" rotWithShape="0">
              <a:srgbClr val="000000">
                <a:alpha val="70000"/>
              </a:srgbClr>
            </a:outerShdw>
          </a:effectLst>
        </p:spPr>
      </p:pic>
      <p:pic>
        <p:nvPicPr>
          <p:cNvPr id="4100" name="Picture 4">
            <a:hlinkClick r:id="rId2" action="ppaction://hlinkfile"/>
          </p:cNvPr>
          <p:cNvPicPr>
            <a:picLocks noChangeAspect="1" noChangeArrowheads="1"/>
          </p:cNvPicPr>
          <p:nvPr/>
        </p:nvPicPr>
        <p:blipFill>
          <a:blip r:embed="rId5"/>
          <a:srcRect l="27344" t="28125" r="28906" b="32552"/>
          <a:stretch>
            <a:fillRect/>
          </a:stretch>
        </p:blipFill>
        <p:spPr bwMode="auto">
          <a:xfrm rot="1488432">
            <a:off x="6786411" y="5030487"/>
            <a:ext cx="2607046" cy="1757428"/>
          </a:xfrm>
          <a:prstGeom prst="rect">
            <a:avLst/>
          </a:prstGeom>
          <a:ln>
            <a:noFill/>
          </a:ln>
          <a:effectLst>
            <a:outerShdw blurRad="190500" algn="tl" rotWithShape="0">
              <a:srgbClr val="000000">
                <a:alpha val="70000"/>
              </a:srgbClr>
            </a:outerShdw>
          </a:effectLst>
        </p:spPr>
      </p:pic>
      <p:pic>
        <p:nvPicPr>
          <p:cNvPr id="24" name="Picture 6" descr="clipe.png"/>
          <p:cNvPicPr>
            <a:picLocks noChangeAspect="1"/>
          </p:cNvPicPr>
          <p:nvPr/>
        </p:nvPicPr>
        <p:blipFill>
          <a:blip r:embed="rId6"/>
          <a:stretch>
            <a:fillRect/>
          </a:stretch>
        </p:blipFill>
        <p:spPr>
          <a:xfrm rot="3086393">
            <a:off x="7383031" y="3610364"/>
            <a:ext cx="733054" cy="338391"/>
          </a:xfrm>
          <a:prstGeom prst="rect">
            <a:avLst/>
          </a:prstGeom>
        </p:spPr>
      </p:pic>
      <p:sp>
        <p:nvSpPr>
          <p:cNvPr id="10" name="Rectangle 3"/>
          <p:cNvSpPr/>
          <p:nvPr/>
        </p:nvSpPr>
        <p:spPr>
          <a:xfrm>
            <a:off x="406400" y="1748134"/>
            <a:ext cx="6324600" cy="1508105"/>
          </a:xfrm>
          <a:prstGeom prst="rect">
            <a:avLst/>
          </a:prstGeom>
        </p:spPr>
        <p:txBody>
          <a:bodyPr wrap="square" anchor="t">
            <a:spAutoFit/>
          </a:bodyPr>
          <a:lstStyle/>
          <a:p>
            <a:r>
              <a:rPr lang="pt-BR" sz="3200" b="1" i="1" cap="all" dirty="0" smtClean="0">
                <a:solidFill>
                  <a:srgbClr val="415F6F"/>
                </a:solidFill>
                <a:latin typeface="Corbel"/>
                <a:ea typeface="Arial" charset="0"/>
                <a:cs typeface="Corbel"/>
              </a:rPr>
              <a:t>DNA BRASIL &amp; FELICIDADE</a:t>
            </a:r>
            <a:endParaRPr lang="pt-BR" sz="3200" i="1" cap="all" dirty="0" smtClean="0">
              <a:solidFill>
                <a:srgbClr val="415F6F"/>
              </a:solidFill>
              <a:latin typeface="Corbel"/>
              <a:ea typeface="Arial" charset="0"/>
              <a:cs typeface="Corbel"/>
            </a:endParaRPr>
          </a:p>
          <a:p>
            <a:endParaRPr lang="pt-BR" sz="3000" b="1" i="1" dirty="0" smtClean="0">
              <a:solidFill>
                <a:srgbClr val="415F6F"/>
              </a:solidFill>
              <a:latin typeface="Corbel"/>
              <a:cs typeface="Corbel"/>
            </a:endParaRPr>
          </a:p>
          <a:p>
            <a:endParaRPr lang="pt-BR" sz="3000" i="1" dirty="0">
              <a:solidFill>
                <a:schemeClr val="tx1">
                  <a:lumMod val="50000"/>
                  <a:lumOff val="50000"/>
                </a:schemeClr>
              </a:solidFill>
              <a:latin typeface="+mj-lt"/>
            </a:endParaRPr>
          </a:p>
        </p:txBody>
      </p:sp>
      <p:sp>
        <p:nvSpPr>
          <p:cNvPr id="11" name="Rectangle 4"/>
          <p:cNvSpPr/>
          <p:nvPr/>
        </p:nvSpPr>
        <p:spPr>
          <a:xfrm>
            <a:off x="1638300" y="2632839"/>
            <a:ext cx="5376649" cy="2243961"/>
          </a:xfrm>
          <a:prstGeom prst="rect">
            <a:avLst/>
          </a:prstGeom>
        </p:spPr>
        <p:txBody>
          <a:bodyPr wrap="square">
            <a:noAutofit/>
          </a:bodyPr>
          <a:lstStyle/>
          <a:p>
            <a:pPr>
              <a:lnSpc>
                <a:spcPct val="120000"/>
              </a:lnSpc>
            </a:pPr>
            <a:r>
              <a:rPr lang="en-US" b="1" dirty="0" smtClean="0">
                <a:solidFill>
                  <a:srgbClr val="385160"/>
                </a:solidFill>
                <a:latin typeface="Corbel"/>
                <a:ea typeface="Arial" charset="0"/>
                <a:cs typeface="Corbel"/>
              </a:rPr>
              <a:t>CASO: Lady </a:t>
            </a:r>
            <a:r>
              <a:rPr lang="en-US" b="1" dirty="0" err="1" smtClean="0">
                <a:solidFill>
                  <a:srgbClr val="385160"/>
                </a:solidFill>
                <a:latin typeface="Corbel"/>
                <a:ea typeface="Arial" charset="0"/>
                <a:cs typeface="Corbel"/>
              </a:rPr>
              <a:t>Gagaúcha</a:t>
            </a:r>
            <a:r>
              <a:rPr lang="en-US" b="1" dirty="0" smtClean="0">
                <a:solidFill>
                  <a:srgbClr val="385160"/>
                </a:solidFill>
                <a:latin typeface="Corbel"/>
                <a:ea typeface="Arial" charset="0"/>
                <a:cs typeface="Corbel"/>
              </a:rPr>
              <a:t> - </a:t>
            </a:r>
            <a:r>
              <a:rPr lang="en-US" dirty="0" smtClean="0"/>
              <a:t> </a:t>
            </a:r>
            <a:r>
              <a:rPr lang="en-US" dirty="0" smtClean="0">
                <a:solidFill>
                  <a:srgbClr val="385160"/>
                </a:solidFill>
                <a:latin typeface="Corbel"/>
                <a:ea typeface="Arial" charset="0"/>
                <a:cs typeface="Corbel"/>
              </a:rPr>
              <a:t>Porto </a:t>
            </a:r>
            <a:r>
              <a:rPr lang="en-US" dirty="0" err="1" smtClean="0">
                <a:solidFill>
                  <a:srgbClr val="385160"/>
                </a:solidFill>
                <a:latin typeface="Corbel"/>
                <a:ea typeface="Arial" charset="0"/>
                <a:cs typeface="Corbel"/>
              </a:rPr>
              <a:t>Alegre</a:t>
            </a:r>
            <a:r>
              <a:rPr lang="en-US" dirty="0" smtClean="0">
                <a:solidFill>
                  <a:srgbClr val="385160"/>
                </a:solidFill>
                <a:latin typeface="Corbel"/>
                <a:ea typeface="Arial" charset="0"/>
                <a:cs typeface="Corbel"/>
              </a:rPr>
              <a:t> </a:t>
            </a:r>
          </a:p>
          <a:p>
            <a:pPr fontAlgn="base">
              <a:lnSpc>
                <a:spcPct val="120000"/>
              </a:lnSpc>
            </a:pPr>
            <a:endParaRPr lang="it-IT" b="1" dirty="0" smtClean="0">
              <a:solidFill>
                <a:srgbClr val="385160"/>
              </a:solidFill>
              <a:latin typeface="Corbel"/>
              <a:ea typeface="Arial" charset="0"/>
              <a:cs typeface="Corbel"/>
            </a:endParaRPr>
          </a:p>
          <a:p>
            <a:pPr fontAlgn="base">
              <a:lnSpc>
                <a:spcPct val="120000"/>
              </a:lnSpc>
            </a:pPr>
            <a:r>
              <a:rPr lang="en-US" b="1" dirty="0" err="1" smtClean="0">
                <a:solidFill>
                  <a:srgbClr val="385160"/>
                </a:solidFill>
                <a:latin typeface="Corbel"/>
                <a:ea typeface="Arial" charset="0"/>
                <a:cs typeface="Corbel"/>
              </a:rPr>
              <a:t>Bairrismo</a:t>
            </a:r>
            <a:r>
              <a:rPr lang="en-US" b="1" dirty="0" smtClean="0">
                <a:solidFill>
                  <a:srgbClr val="385160"/>
                </a:solidFill>
                <a:latin typeface="Corbel"/>
                <a:ea typeface="Arial" charset="0"/>
                <a:cs typeface="Corbel"/>
              </a:rPr>
              <a:t> universal</a:t>
            </a:r>
          </a:p>
          <a:p>
            <a:pPr fontAlgn="base">
              <a:lnSpc>
                <a:spcPct val="120000"/>
              </a:lnSpc>
            </a:pPr>
            <a:r>
              <a:rPr lang="en-US" b="1" dirty="0" err="1" smtClean="0">
                <a:solidFill>
                  <a:srgbClr val="385160"/>
                </a:solidFill>
                <a:latin typeface="Corbel"/>
                <a:ea typeface="Arial" charset="0"/>
                <a:cs typeface="Corbel"/>
              </a:rPr>
              <a:t>Valorização</a:t>
            </a:r>
            <a:r>
              <a:rPr lang="en-US" b="1" dirty="0" smtClean="0">
                <a:solidFill>
                  <a:srgbClr val="385160"/>
                </a:solidFill>
                <a:latin typeface="Corbel"/>
                <a:ea typeface="Arial" charset="0"/>
                <a:cs typeface="Corbel"/>
              </a:rPr>
              <a:t> </a:t>
            </a:r>
            <a:r>
              <a:rPr lang="en-US" b="1" dirty="0" err="1" smtClean="0">
                <a:solidFill>
                  <a:srgbClr val="385160"/>
                </a:solidFill>
                <a:latin typeface="Corbel"/>
                <a:ea typeface="Arial" charset="0"/>
                <a:cs typeface="Corbel"/>
              </a:rPr>
              <a:t>icônica</a:t>
            </a:r>
            <a:endParaRPr lang="en-US" b="1" dirty="0" smtClean="0">
              <a:solidFill>
                <a:srgbClr val="385160"/>
              </a:solidFill>
              <a:latin typeface="Corbel"/>
              <a:ea typeface="Arial" charset="0"/>
              <a:cs typeface="Corbel"/>
            </a:endParaRPr>
          </a:p>
          <a:p>
            <a:pPr fontAlgn="base">
              <a:lnSpc>
                <a:spcPct val="120000"/>
              </a:lnSpc>
            </a:pPr>
            <a:r>
              <a:rPr lang="en-US" b="1" dirty="0" err="1" smtClean="0">
                <a:solidFill>
                  <a:srgbClr val="385160"/>
                </a:solidFill>
                <a:latin typeface="Corbel"/>
                <a:ea typeface="Arial" charset="0"/>
                <a:cs typeface="Corbel"/>
              </a:rPr>
              <a:t>Diversidade</a:t>
            </a:r>
            <a:r>
              <a:rPr lang="en-US" b="1" dirty="0" smtClean="0">
                <a:solidFill>
                  <a:srgbClr val="385160"/>
                </a:solidFill>
                <a:latin typeface="Corbel"/>
                <a:ea typeface="Arial" charset="0"/>
                <a:cs typeface="Corbel"/>
              </a:rPr>
              <a:t> &amp; </a:t>
            </a:r>
            <a:r>
              <a:rPr lang="en-US" b="1" dirty="0" err="1" smtClean="0">
                <a:solidFill>
                  <a:srgbClr val="385160"/>
                </a:solidFill>
                <a:latin typeface="Corbel"/>
                <a:ea typeface="Arial" charset="0"/>
                <a:cs typeface="Corbel"/>
              </a:rPr>
              <a:t>mistura</a:t>
            </a:r>
            <a:endParaRPr lang="en-US" b="1" dirty="0" smtClean="0">
              <a:solidFill>
                <a:srgbClr val="385160"/>
              </a:solidFill>
              <a:latin typeface="Corbel"/>
              <a:ea typeface="Arial" charset="0"/>
              <a:cs typeface="Corbel"/>
            </a:endParaRPr>
          </a:p>
          <a:p>
            <a:pPr fontAlgn="base">
              <a:lnSpc>
                <a:spcPct val="120000"/>
              </a:lnSpc>
            </a:pPr>
            <a:endParaRPr lang="en-US" b="1" dirty="0" smtClean="0">
              <a:solidFill>
                <a:srgbClr val="385160"/>
              </a:solidFill>
              <a:latin typeface="Corbel"/>
              <a:ea typeface="Arial" charset="0"/>
              <a:cs typeface="Corbel"/>
            </a:endParaRPr>
          </a:p>
          <a:p>
            <a:r>
              <a:rPr lang="en-US" dirty="0" err="1" smtClean="0">
                <a:solidFill>
                  <a:srgbClr val="385160"/>
                </a:solidFill>
                <a:latin typeface="Corbel"/>
                <a:ea typeface="Arial" charset="0"/>
                <a:cs typeface="Corbel"/>
              </a:rPr>
              <a:t>Junção</a:t>
            </a:r>
            <a:r>
              <a:rPr lang="en-US" dirty="0" smtClean="0">
                <a:solidFill>
                  <a:srgbClr val="385160"/>
                </a:solidFill>
                <a:latin typeface="Corbel"/>
                <a:ea typeface="Arial" charset="0"/>
                <a:cs typeface="Corbel"/>
              </a:rPr>
              <a:t> </a:t>
            </a:r>
            <a:r>
              <a:rPr lang="en-US" dirty="0" err="1" smtClean="0">
                <a:solidFill>
                  <a:srgbClr val="385160"/>
                </a:solidFill>
                <a:latin typeface="Corbel"/>
                <a:ea typeface="Arial" charset="0"/>
                <a:cs typeface="Corbel"/>
              </a:rPr>
              <a:t>inusitada</a:t>
            </a:r>
            <a:r>
              <a:rPr lang="en-US" dirty="0" smtClean="0">
                <a:solidFill>
                  <a:srgbClr val="385160"/>
                </a:solidFill>
                <a:latin typeface="Corbel"/>
                <a:ea typeface="Arial" charset="0"/>
                <a:cs typeface="Corbel"/>
              </a:rPr>
              <a:t>, </a:t>
            </a:r>
            <a:r>
              <a:rPr lang="en-US" dirty="0" err="1" smtClean="0">
                <a:solidFill>
                  <a:srgbClr val="385160"/>
                </a:solidFill>
                <a:latin typeface="Corbel"/>
                <a:ea typeface="Arial" charset="0"/>
                <a:cs typeface="Corbel"/>
              </a:rPr>
              <a:t>criativa</a:t>
            </a:r>
            <a:r>
              <a:rPr lang="en-US" dirty="0" smtClean="0">
                <a:solidFill>
                  <a:srgbClr val="385160"/>
                </a:solidFill>
                <a:latin typeface="Corbel"/>
                <a:ea typeface="Arial" charset="0"/>
                <a:cs typeface="Corbel"/>
              </a:rPr>
              <a:t> e </a:t>
            </a:r>
            <a:r>
              <a:rPr lang="en-US" dirty="0" err="1" smtClean="0">
                <a:solidFill>
                  <a:srgbClr val="385160"/>
                </a:solidFill>
                <a:latin typeface="Corbel"/>
                <a:ea typeface="Arial" charset="0"/>
                <a:cs typeface="Corbel"/>
              </a:rPr>
              <a:t>lúdica</a:t>
            </a:r>
            <a:r>
              <a:rPr lang="en-US" dirty="0" smtClean="0">
                <a:solidFill>
                  <a:srgbClr val="385160"/>
                </a:solidFill>
                <a:latin typeface="Corbel"/>
                <a:ea typeface="Arial" charset="0"/>
                <a:cs typeface="Corbel"/>
              </a:rPr>
              <a:t> entre o “local”, as </a:t>
            </a:r>
            <a:r>
              <a:rPr lang="en-US" dirty="0" err="1" smtClean="0">
                <a:solidFill>
                  <a:srgbClr val="385160"/>
                </a:solidFill>
                <a:latin typeface="Corbel"/>
                <a:ea typeface="Arial" charset="0"/>
                <a:cs typeface="Corbel"/>
              </a:rPr>
              <a:t>tradições</a:t>
            </a:r>
            <a:r>
              <a:rPr lang="en-US" dirty="0" smtClean="0">
                <a:solidFill>
                  <a:srgbClr val="385160"/>
                </a:solidFill>
                <a:latin typeface="Corbel"/>
                <a:ea typeface="Arial" charset="0"/>
                <a:cs typeface="Corbel"/>
              </a:rPr>
              <a:t>, </a:t>
            </a:r>
            <a:r>
              <a:rPr lang="en-US" dirty="0" err="1" smtClean="0">
                <a:solidFill>
                  <a:srgbClr val="385160"/>
                </a:solidFill>
                <a:latin typeface="Corbel"/>
                <a:ea typeface="Arial" charset="0"/>
                <a:cs typeface="Corbel"/>
              </a:rPr>
              <a:t>os</a:t>
            </a:r>
            <a:r>
              <a:rPr lang="en-US" dirty="0" smtClean="0">
                <a:solidFill>
                  <a:srgbClr val="385160"/>
                </a:solidFill>
                <a:latin typeface="Corbel"/>
                <a:ea typeface="Arial" charset="0"/>
                <a:cs typeface="Corbel"/>
              </a:rPr>
              <a:t> </a:t>
            </a:r>
            <a:r>
              <a:rPr lang="en-US" dirty="0" err="1" smtClean="0">
                <a:solidFill>
                  <a:srgbClr val="385160"/>
                </a:solidFill>
                <a:latin typeface="Corbel"/>
                <a:ea typeface="Arial" charset="0"/>
                <a:cs typeface="Corbel"/>
              </a:rPr>
              <a:t>símbolos</a:t>
            </a:r>
            <a:r>
              <a:rPr lang="en-US" dirty="0" smtClean="0">
                <a:solidFill>
                  <a:srgbClr val="385160"/>
                </a:solidFill>
                <a:latin typeface="Corbel"/>
                <a:ea typeface="Arial" charset="0"/>
                <a:cs typeface="Corbel"/>
              </a:rPr>
              <a:t> e o </a:t>
            </a:r>
            <a:r>
              <a:rPr lang="en-US" dirty="0" err="1" smtClean="0">
                <a:solidFill>
                  <a:srgbClr val="385160"/>
                </a:solidFill>
                <a:latin typeface="Corbel"/>
                <a:ea typeface="Arial" charset="0"/>
                <a:cs typeface="Corbel"/>
              </a:rPr>
              <a:t>orgulho</a:t>
            </a:r>
            <a:r>
              <a:rPr lang="en-US" dirty="0" smtClean="0">
                <a:solidFill>
                  <a:srgbClr val="385160"/>
                </a:solidFill>
                <a:latin typeface="Corbel"/>
                <a:ea typeface="Arial" charset="0"/>
                <a:cs typeface="Corbel"/>
              </a:rPr>
              <a:t> de “ser </a:t>
            </a:r>
            <a:r>
              <a:rPr lang="en-US" dirty="0" err="1" smtClean="0">
                <a:solidFill>
                  <a:srgbClr val="385160"/>
                </a:solidFill>
                <a:latin typeface="Corbel"/>
                <a:ea typeface="Arial" charset="0"/>
                <a:cs typeface="Corbel"/>
              </a:rPr>
              <a:t>gaúcho</a:t>
            </a:r>
            <a:r>
              <a:rPr lang="en-US" dirty="0" smtClean="0">
                <a:solidFill>
                  <a:srgbClr val="385160"/>
                </a:solidFill>
                <a:latin typeface="Corbel"/>
                <a:ea typeface="Arial" charset="0"/>
                <a:cs typeface="Corbel"/>
              </a:rPr>
              <a:t>”, e o “global”, </a:t>
            </a:r>
            <a:r>
              <a:rPr lang="en-US" dirty="0" err="1" smtClean="0">
                <a:solidFill>
                  <a:srgbClr val="385160"/>
                </a:solidFill>
                <a:latin typeface="Corbel"/>
                <a:ea typeface="Arial" charset="0"/>
                <a:cs typeface="Corbel"/>
              </a:rPr>
              <a:t>fazendo</a:t>
            </a:r>
            <a:r>
              <a:rPr lang="en-US" dirty="0" smtClean="0">
                <a:solidFill>
                  <a:srgbClr val="385160"/>
                </a:solidFill>
                <a:latin typeface="Corbel"/>
                <a:ea typeface="Arial" charset="0"/>
                <a:cs typeface="Corbel"/>
              </a:rPr>
              <a:t> </a:t>
            </a:r>
            <a:r>
              <a:rPr lang="en-US" dirty="0" err="1" smtClean="0">
                <a:solidFill>
                  <a:srgbClr val="385160"/>
                </a:solidFill>
                <a:latin typeface="Corbel"/>
                <a:ea typeface="Arial" charset="0"/>
                <a:cs typeface="Corbel"/>
              </a:rPr>
              <a:t>referência</a:t>
            </a:r>
            <a:r>
              <a:rPr lang="en-US" dirty="0" smtClean="0">
                <a:solidFill>
                  <a:srgbClr val="385160"/>
                </a:solidFill>
                <a:latin typeface="Corbel"/>
                <a:ea typeface="Arial" charset="0"/>
                <a:cs typeface="Corbel"/>
              </a:rPr>
              <a:t> a um dos </a:t>
            </a:r>
            <a:r>
              <a:rPr lang="en-US" dirty="0" err="1" smtClean="0">
                <a:solidFill>
                  <a:srgbClr val="385160"/>
                </a:solidFill>
                <a:latin typeface="Corbel"/>
                <a:ea typeface="Arial" charset="0"/>
                <a:cs typeface="Corbel"/>
              </a:rPr>
              <a:t>principais</a:t>
            </a:r>
            <a:r>
              <a:rPr lang="en-US" dirty="0" smtClean="0">
                <a:solidFill>
                  <a:srgbClr val="385160"/>
                </a:solidFill>
                <a:latin typeface="Corbel"/>
                <a:ea typeface="Arial" charset="0"/>
                <a:cs typeface="Corbel"/>
              </a:rPr>
              <a:t> </a:t>
            </a:r>
            <a:r>
              <a:rPr lang="en-US" dirty="0" err="1" smtClean="0">
                <a:solidFill>
                  <a:srgbClr val="385160"/>
                </a:solidFill>
                <a:latin typeface="Corbel"/>
                <a:ea typeface="Arial" charset="0"/>
                <a:cs typeface="Corbel"/>
              </a:rPr>
              <a:t>ícones</a:t>
            </a:r>
            <a:r>
              <a:rPr lang="en-US" dirty="0" smtClean="0">
                <a:solidFill>
                  <a:srgbClr val="385160"/>
                </a:solidFill>
                <a:latin typeface="Corbel"/>
                <a:ea typeface="Arial" charset="0"/>
                <a:cs typeface="Corbel"/>
              </a:rPr>
              <a:t> </a:t>
            </a:r>
            <a:r>
              <a:rPr lang="en-US" dirty="0" err="1" smtClean="0">
                <a:solidFill>
                  <a:srgbClr val="385160"/>
                </a:solidFill>
                <a:latin typeface="Corbel"/>
                <a:ea typeface="Arial" charset="0"/>
                <a:cs typeface="Corbel"/>
              </a:rPr>
              <a:t>da</a:t>
            </a:r>
            <a:r>
              <a:rPr lang="en-US" dirty="0" smtClean="0">
                <a:solidFill>
                  <a:srgbClr val="385160"/>
                </a:solidFill>
                <a:latin typeface="Corbel"/>
                <a:ea typeface="Arial" charset="0"/>
                <a:cs typeface="Corbel"/>
              </a:rPr>
              <a:t> </a:t>
            </a:r>
            <a:r>
              <a:rPr lang="en-US" dirty="0" err="1" smtClean="0">
                <a:solidFill>
                  <a:srgbClr val="385160"/>
                </a:solidFill>
                <a:latin typeface="Corbel"/>
                <a:ea typeface="Arial" charset="0"/>
                <a:cs typeface="Corbel"/>
              </a:rPr>
              <a:t>cultura</a:t>
            </a:r>
            <a:r>
              <a:rPr lang="en-US" dirty="0" smtClean="0">
                <a:solidFill>
                  <a:srgbClr val="385160"/>
                </a:solidFill>
                <a:latin typeface="Corbel"/>
                <a:ea typeface="Arial" charset="0"/>
                <a:cs typeface="Corbel"/>
              </a:rPr>
              <a:t> pop </a:t>
            </a:r>
            <a:r>
              <a:rPr lang="en-US" dirty="0" err="1" smtClean="0">
                <a:solidFill>
                  <a:srgbClr val="385160"/>
                </a:solidFill>
                <a:latin typeface="Corbel"/>
                <a:ea typeface="Arial" charset="0"/>
                <a:cs typeface="Corbel"/>
              </a:rPr>
              <a:t>internacional</a:t>
            </a:r>
            <a:r>
              <a:rPr lang="en-US" dirty="0" smtClean="0">
                <a:solidFill>
                  <a:srgbClr val="385160"/>
                </a:solidFill>
                <a:latin typeface="Corbel"/>
                <a:ea typeface="Arial" charset="0"/>
                <a:cs typeface="Corbel"/>
              </a:rPr>
              <a:t> </a:t>
            </a:r>
            <a:r>
              <a:rPr lang="en-US" dirty="0" err="1" smtClean="0">
                <a:solidFill>
                  <a:srgbClr val="385160"/>
                </a:solidFill>
                <a:latin typeface="Corbel"/>
                <a:ea typeface="Arial" charset="0"/>
                <a:cs typeface="Corbel"/>
              </a:rPr>
              <a:t>atual</a:t>
            </a:r>
            <a:r>
              <a:rPr lang="en-US" dirty="0" smtClean="0">
                <a:solidFill>
                  <a:srgbClr val="385160"/>
                </a:solidFill>
                <a:latin typeface="Corbel"/>
                <a:ea typeface="Arial" charset="0"/>
                <a:cs typeface="Corbel"/>
              </a:rPr>
              <a:t>.</a:t>
            </a:r>
          </a:p>
          <a:p>
            <a:pPr fontAlgn="base">
              <a:lnSpc>
                <a:spcPct val="120000"/>
              </a:lnSpc>
            </a:pPr>
            <a:endParaRPr lang="pt-BR" b="1" dirty="0" smtClean="0">
              <a:solidFill>
                <a:srgbClr val="385160"/>
              </a:solidFill>
              <a:latin typeface="Corbel"/>
              <a:ea typeface="Arial" charset="0"/>
              <a:cs typeface="Corbel"/>
            </a:endParaRPr>
          </a:p>
        </p:txBody>
      </p:sp>
      <p:pic>
        <p:nvPicPr>
          <p:cNvPr id="13" name="Picture 2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1409701" y="3438979"/>
            <a:ext cx="181078" cy="210503"/>
          </a:xfrm>
          <a:prstGeom prst="rect">
            <a:avLst/>
          </a:prstGeom>
        </p:spPr>
      </p:pic>
      <p:pic>
        <p:nvPicPr>
          <p:cNvPr id="15" name="Picture 2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1409701" y="2773997"/>
            <a:ext cx="181078" cy="210503"/>
          </a:xfrm>
          <a:prstGeom prst="rect">
            <a:avLst/>
          </a:prstGeom>
        </p:spPr>
      </p:pic>
      <p:pic>
        <p:nvPicPr>
          <p:cNvPr id="16" name="Picture 2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1431476" y="4728140"/>
            <a:ext cx="181078" cy="2105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06400" y="1748134"/>
            <a:ext cx="6324600" cy="1477328"/>
          </a:xfrm>
          <a:prstGeom prst="rect">
            <a:avLst/>
          </a:prstGeom>
        </p:spPr>
        <p:txBody>
          <a:bodyPr wrap="square" anchor="t">
            <a:spAutoFit/>
          </a:bodyPr>
          <a:lstStyle/>
          <a:p>
            <a:r>
              <a:rPr lang="pt-BR" sz="3000" b="1" i="1" dirty="0" smtClean="0">
                <a:solidFill>
                  <a:srgbClr val="B2D125"/>
                </a:solidFill>
                <a:latin typeface="Corbel"/>
                <a:ea typeface="Arial" charset="0"/>
                <a:cs typeface="Corbel"/>
              </a:rPr>
              <a:t>QUEM SOMOS</a:t>
            </a:r>
          </a:p>
          <a:p>
            <a:endParaRPr lang="pt-BR" sz="3000" b="1" i="1" dirty="0" smtClean="0">
              <a:solidFill>
                <a:schemeClr val="tx1">
                  <a:lumMod val="50000"/>
                  <a:lumOff val="50000"/>
                </a:schemeClr>
              </a:solidFill>
              <a:latin typeface="+mj-lt"/>
            </a:endParaRPr>
          </a:p>
          <a:p>
            <a:endParaRPr lang="pt-BR" sz="3000" i="1" dirty="0">
              <a:solidFill>
                <a:schemeClr val="tx1">
                  <a:lumMod val="50000"/>
                  <a:lumOff val="50000"/>
                </a:schemeClr>
              </a:solidFill>
              <a:latin typeface="+mj-lt"/>
            </a:endParaRPr>
          </a:p>
        </p:txBody>
      </p:sp>
      <p:sp>
        <p:nvSpPr>
          <p:cNvPr id="5" name="Rectangle 4"/>
          <p:cNvSpPr/>
          <p:nvPr/>
        </p:nvSpPr>
        <p:spPr>
          <a:xfrm>
            <a:off x="1638300" y="2480439"/>
            <a:ext cx="6146800" cy="3323461"/>
          </a:xfrm>
          <a:prstGeom prst="rect">
            <a:avLst/>
          </a:prstGeom>
        </p:spPr>
        <p:txBody>
          <a:bodyPr wrap="square">
            <a:noAutofit/>
          </a:bodyPr>
          <a:lstStyle/>
          <a:p>
            <a:pPr>
              <a:lnSpc>
                <a:spcPct val="150000"/>
              </a:lnSpc>
              <a:spcAft>
                <a:spcPts val="1200"/>
              </a:spcAft>
            </a:pPr>
            <a:r>
              <a:rPr lang="pt-BR" cap="all" dirty="0" smtClean="0">
                <a:solidFill>
                  <a:schemeClr val="bg1"/>
                </a:solidFill>
                <a:latin typeface="Corbel"/>
                <a:ea typeface="Arial" charset="0"/>
                <a:cs typeface="Corbel"/>
              </a:rPr>
              <a:t>O Observatório de Comportamento e Consumo,  </a:t>
            </a:r>
            <a:r>
              <a:rPr lang="pt-BR" b="1" cap="all" dirty="0" smtClean="0">
                <a:solidFill>
                  <a:schemeClr val="bg1"/>
                </a:solidFill>
                <a:latin typeface="Corbel"/>
                <a:ea typeface="Arial" charset="0"/>
                <a:cs typeface="Corbel"/>
              </a:rPr>
              <a:t>unidade de projetos especiais</a:t>
            </a:r>
            <a:r>
              <a:rPr lang="pt-BR" cap="all" dirty="0" smtClean="0">
                <a:solidFill>
                  <a:schemeClr val="bg1"/>
                </a:solidFill>
                <a:latin typeface="Corbel"/>
                <a:ea typeface="Arial" charset="0"/>
                <a:cs typeface="Corbel"/>
              </a:rPr>
              <a:t> ligada à Coordenação de Gestão Estratégica e do Mercado  do SENAI/ CETIQT, é um </a:t>
            </a:r>
            <a:r>
              <a:rPr lang="pt-BR" b="1" cap="all" dirty="0" smtClean="0">
                <a:solidFill>
                  <a:schemeClr val="bg1"/>
                </a:solidFill>
                <a:latin typeface="Corbel"/>
                <a:ea typeface="Arial" charset="0"/>
                <a:cs typeface="Corbel"/>
              </a:rPr>
              <a:t>núcleo de pesquisa e consultoria estratégica</a:t>
            </a:r>
            <a:r>
              <a:rPr lang="pt-BR" cap="all" dirty="0" smtClean="0">
                <a:solidFill>
                  <a:schemeClr val="bg1"/>
                </a:solidFill>
                <a:latin typeface="Corbel"/>
                <a:ea typeface="Arial" charset="0"/>
                <a:cs typeface="Corbel"/>
              </a:rPr>
              <a:t> criado para monitorar as </a:t>
            </a:r>
            <a:r>
              <a:rPr lang="pt-BR" b="1" cap="all" dirty="0" smtClean="0">
                <a:solidFill>
                  <a:schemeClr val="bg1"/>
                </a:solidFill>
                <a:latin typeface="Corbel"/>
                <a:ea typeface="Arial" charset="0"/>
                <a:cs typeface="Corbel"/>
              </a:rPr>
              <a:t>tendências de comportamento e consumo no Brasil</a:t>
            </a:r>
            <a:r>
              <a:rPr lang="pt-BR" cap="all" dirty="0" smtClean="0">
                <a:solidFill>
                  <a:schemeClr val="bg1"/>
                </a:solidFill>
                <a:latin typeface="Corbel"/>
                <a:ea typeface="Arial" charset="0"/>
                <a:cs typeface="Corbel"/>
              </a:rPr>
              <a:t>. </a:t>
            </a:r>
            <a:endParaRPr lang="pt-BR" cap="all" dirty="0">
              <a:solidFill>
                <a:schemeClr val="bg1"/>
              </a:solidFill>
              <a:latin typeface="Corbel"/>
              <a:ea typeface="Arial" charset="0"/>
              <a:cs typeface="Corbel"/>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890292" y="2976434"/>
            <a:ext cx="3483212" cy="1846659"/>
          </a:xfrm>
          <a:prstGeom prst="rect">
            <a:avLst/>
          </a:prstGeom>
        </p:spPr>
        <p:txBody>
          <a:bodyPr wrap="square" anchor="t">
            <a:spAutoFit/>
          </a:bodyPr>
          <a:lstStyle/>
          <a:p>
            <a:r>
              <a:rPr lang="pt-BR" sz="5400" b="1" dirty="0" smtClean="0">
                <a:solidFill>
                  <a:srgbClr val="B2D125"/>
                </a:solidFill>
                <a:latin typeface="Corbel"/>
                <a:ea typeface="Arial" charset="0"/>
                <a:cs typeface="Corbel"/>
              </a:rPr>
              <a:t>Obrigada ! </a:t>
            </a:r>
          </a:p>
          <a:p>
            <a:endParaRPr lang="pt-BR" sz="3000" b="1" i="1" dirty="0" smtClean="0">
              <a:solidFill>
                <a:schemeClr val="tx1">
                  <a:lumMod val="50000"/>
                  <a:lumOff val="50000"/>
                </a:schemeClr>
              </a:solidFill>
              <a:latin typeface="+mj-lt"/>
            </a:endParaRPr>
          </a:p>
          <a:p>
            <a:endParaRPr lang="pt-BR" sz="3000" i="1" dirty="0">
              <a:solidFill>
                <a:schemeClr val="tx1">
                  <a:lumMod val="50000"/>
                  <a:lumOff val="50000"/>
                </a:schemeClr>
              </a:solidFill>
              <a:latin typeface="+mj-lt"/>
            </a:endParaRPr>
          </a:p>
        </p:txBody>
      </p:sp>
      <p:sp>
        <p:nvSpPr>
          <p:cNvPr id="5" name="Rectangle 4"/>
          <p:cNvSpPr/>
          <p:nvPr/>
        </p:nvSpPr>
        <p:spPr>
          <a:xfrm>
            <a:off x="5009297" y="4988257"/>
            <a:ext cx="4134703" cy="1869743"/>
          </a:xfrm>
          <a:prstGeom prst="rect">
            <a:avLst/>
          </a:prstGeom>
        </p:spPr>
        <p:txBody>
          <a:bodyPr wrap="square">
            <a:noAutofit/>
          </a:bodyPr>
          <a:lstStyle/>
          <a:p>
            <a:pPr>
              <a:spcAft>
                <a:spcPts val="1200"/>
              </a:spcAft>
            </a:pPr>
            <a:r>
              <a:rPr lang="pt-BR" sz="2800" dirty="0" smtClean="0">
                <a:solidFill>
                  <a:schemeClr val="bg1"/>
                </a:solidFill>
                <a:latin typeface="Arial" pitchFamily="34" charset="0"/>
                <a:cs typeface="Arial" pitchFamily="34" charset="0"/>
                <a:hlinkClick r:id="rId3"/>
              </a:rPr>
              <a:t>PDalpra@cetiqt.senai.br </a:t>
            </a:r>
            <a:endParaRPr lang="pt-BR" sz="2800" dirty="0" smtClean="0">
              <a:solidFill>
                <a:schemeClr val="bg1"/>
              </a:solidFill>
              <a:latin typeface="Arial" pitchFamily="34" charset="0"/>
              <a:cs typeface="Arial" pitchFamily="34" charset="0"/>
            </a:endParaRPr>
          </a:p>
          <a:p>
            <a:pPr>
              <a:spcAft>
                <a:spcPts val="1200"/>
              </a:spcAft>
            </a:pPr>
            <a:r>
              <a:rPr lang="pt-BR" sz="2800" dirty="0" smtClean="0">
                <a:solidFill>
                  <a:schemeClr val="bg1"/>
                </a:solidFill>
                <a:latin typeface="Corbel"/>
                <a:ea typeface="Arial" charset="0"/>
                <a:cs typeface="Corbel"/>
              </a:rPr>
              <a:t>Tel.: +55 21 25821092</a:t>
            </a:r>
            <a:br>
              <a:rPr lang="pt-BR" sz="2800" dirty="0" smtClean="0">
                <a:solidFill>
                  <a:schemeClr val="bg1"/>
                </a:solidFill>
                <a:latin typeface="Corbel"/>
                <a:ea typeface="Arial" charset="0"/>
                <a:cs typeface="Corbel"/>
              </a:rPr>
            </a:br>
            <a:r>
              <a:rPr lang="pt-BR" sz="2800" dirty="0" smtClean="0">
                <a:solidFill>
                  <a:schemeClr val="bg1"/>
                </a:solidFill>
                <a:latin typeface="Corbel"/>
                <a:ea typeface="Arial" charset="0"/>
                <a:cs typeface="Corbel"/>
              </a:rPr>
              <a:t>Fax.: +55 21 22410495 </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575300"/>
            <a:ext cx="9144000" cy="1282700"/>
          </a:xfrm>
          <a:prstGeom prst="rect">
            <a:avLst/>
          </a:prstGeom>
          <a:solidFill>
            <a:schemeClr val="bg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06400" y="1748134"/>
            <a:ext cx="6324600" cy="1046440"/>
          </a:xfrm>
          <a:prstGeom prst="rect">
            <a:avLst/>
          </a:prstGeom>
        </p:spPr>
        <p:txBody>
          <a:bodyPr wrap="square" anchor="t">
            <a:spAutoFit/>
          </a:bodyPr>
          <a:lstStyle/>
          <a:p>
            <a:r>
              <a:rPr lang="pt-BR" sz="3000" b="1" i="1" dirty="0" smtClean="0">
                <a:solidFill>
                  <a:srgbClr val="415F6F"/>
                </a:solidFill>
                <a:latin typeface="Corbel"/>
                <a:ea typeface="Arial" charset="0"/>
                <a:cs typeface="Corbel"/>
              </a:rPr>
              <a:t>PARCERIA</a:t>
            </a:r>
            <a:endParaRPr lang="pt-BR" sz="3000" b="1" i="1" dirty="0" smtClean="0">
              <a:solidFill>
                <a:srgbClr val="415F6F"/>
              </a:solidFill>
              <a:latin typeface="Corbel"/>
              <a:cs typeface="Corbel"/>
            </a:endParaRPr>
          </a:p>
          <a:p>
            <a:endParaRPr lang="pt-BR" sz="3000" i="1" dirty="0">
              <a:solidFill>
                <a:schemeClr val="tx1">
                  <a:lumMod val="50000"/>
                  <a:lumOff val="50000"/>
                </a:schemeClr>
              </a:solidFill>
              <a:latin typeface="+mj-lt"/>
            </a:endParaRPr>
          </a:p>
        </p:txBody>
      </p:sp>
      <p:sp>
        <p:nvSpPr>
          <p:cNvPr id="5" name="Rectangle 4"/>
          <p:cNvSpPr/>
          <p:nvPr/>
        </p:nvSpPr>
        <p:spPr>
          <a:xfrm>
            <a:off x="1638300" y="2632839"/>
            <a:ext cx="6337300" cy="2243961"/>
          </a:xfrm>
          <a:prstGeom prst="rect">
            <a:avLst/>
          </a:prstGeom>
        </p:spPr>
        <p:txBody>
          <a:bodyPr wrap="square">
            <a:noAutofit/>
          </a:bodyPr>
          <a:lstStyle/>
          <a:p>
            <a:pPr>
              <a:lnSpc>
                <a:spcPct val="120000"/>
              </a:lnSpc>
            </a:pPr>
            <a:r>
              <a:rPr lang="pt-BR" dirty="0" smtClean="0">
                <a:solidFill>
                  <a:srgbClr val="385160"/>
                </a:solidFill>
                <a:latin typeface="Corbel"/>
                <a:ea typeface="Arial" charset="0"/>
                <a:cs typeface="Corbel"/>
              </a:rPr>
              <a:t>Para estruturação e consolidação do Observatório de Comportamento e consumo, O SENAI/ CETIQT firmou convênio com o instituto italiano </a:t>
            </a:r>
            <a:r>
              <a:rPr lang="pt-BR" b="1" dirty="0" smtClean="0">
                <a:solidFill>
                  <a:srgbClr val="385160"/>
                </a:solidFill>
                <a:latin typeface="Corbel"/>
                <a:ea typeface="Arial" charset="0"/>
                <a:cs typeface="Corbel"/>
              </a:rPr>
              <a:t>Future </a:t>
            </a:r>
            <a:r>
              <a:rPr lang="pt-BR" b="1" dirty="0" err="1" smtClean="0">
                <a:solidFill>
                  <a:srgbClr val="385160"/>
                </a:solidFill>
                <a:latin typeface="Corbel"/>
                <a:ea typeface="Arial" charset="0"/>
                <a:cs typeface="Corbel"/>
              </a:rPr>
              <a:t>Concept</a:t>
            </a:r>
            <a:r>
              <a:rPr lang="pt-BR" b="1" dirty="0" smtClean="0">
                <a:solidFill>
                  <a:srgbClr val="385160"/>
                </a:solidFill>
                <a:latin typeface="Corbel"/>
                <a:ea typeface="Arial" charset="0"/>
                <a:cs typeface="Corbel"/>
              </a:rPr>
              <a:t> </a:t>
            </a:r>
            <a:r>
              <a:rPr lang="pt-BR" b="1" dirty="0" err="1" smtClean="0">
                <a:solidFill>
                  <a:srgbClr val="385160"/>
                </a:solidFill>
                <a:latin typeface="Corbel"/>
                <a:ea typeface="Arial" charset="0"/>
                <a:cs typeface="Corbel"/>
              </a:rPr>
              <a:t>Lab</a:t>
            </a:r>
            <a:r>
              <a:rPr lang="pt-BR" b="1" dirty="0" smtClean="0">
                <a:solidFill>
                  <a:srgbClr val="385160"/>
                </a:solidFill>
                <a:latin typeface="Corbel"/>
                <a:ea typeface="Arial" charset="0"/>
                <a:cs typeface="Corbel"/>
              </a:rPr>
              <a:t> (FCL)</a:t>
            </a:r>
            <a:r>
              <a:rPr lang="pt-BR" dirty="0" smtClean="0">
                <a:solidFill>
                  <a:srgbClr val="385160"/>
                </a:solidFill>
                <a:latin typeface="Corbel"/>
                <a:ea typeface="Arial" charset="0"/>
                <a:cs typeface="Corbel"/>
              </a:rPr>
              <a:t>, que vem fornecendo </a:t>
            </a:r>
            <a:r>
              <a:rPr lang="pt-BR" b="1" dirty="0" smtClean="0">
                <a:solidFill>
                  <a:srgbClr val="385160"/>
                </a:solidFill>
                <a:latin typeface="Corbel"/>
                <a:ea typeface="Arial" charset="0"/>
                <a:cs typeface="Corbel"/>
              </a:rPr>
              <a:t>suporte metodológico </a:t>
            </a:r>
            <a:r>
              <a:rPr lang="pt-BR" dirty="0" smtClean="0">
                <a:solidFill>
                  <a:srgbClr val="385160"/>
                </a:solidFill>
                <a:latin typeface="Corbel"/>
                <a:ea typeface="Arial" charset="0"/>
                <a:cs typeface="Corbel"/>
              </a:rPr>
              <a:t>e </a:t>
            </a:r>
            <a:r>
              <a:rPr lang="pt-BR" b="1" dirty="0" smtClean="0">
                <a:solidFill>
                  <a:srgbClr val="385160"/>
                </a:solidFill>
                <a:latin typeface="Corbel"/>
                <a:ea typeface="Arial" charset="0"/>
                <a:cs typeface="Corbel"/>
              </a:rPr>
              <a:t>formação continuada </a:t>
            </a:r>
            <a:r>
              <a:rPr lang="pt-BR" dirty="0" smtClean="0">
                <a:solidFill>
                  <a:srgbClr val="385160"/>
                </a:solidFill>
                <a:latin typeface="Corbel"/>
                <a:ea typeface="Arial" charset="0"/>
                <a:cs typeface="Corbel"/>
              </a:rPr>
              <a:t>aos pesquisadores do SENAI/ CETIQT na realização de projetos de pesquisa com abrangência nacional, desenvolvidos a partir de metodologias inovadoras de coleta e análise dos dados   </a:t>
            </a:r>
            <a:endParaRPr lang="pt-BR" dirty="0">
              <a:solidFill>
                <a:srgbClr val="385160"/>
              </a:solidFill>
              <a:latin typeface="Corbel"/>
              <a:ea typeface="Arial" charset="0"/>
              <a:cs typeface="Corbel"/>
            </a:endParaRPr>
          </a:p>
        </p:txBody>
      </p:sp>
      <p:grpSp>
        <p:nvGrpSpPr>
          <p:cNvPr id="13" name="Group 12"/>
          <p:cNvGrpSpPr/>
          <p:nvPr/>
        </p:nvGrpSpPr>
        <p:grpSpPr>
          <a:xfrm>
            <a:off x="1362851" y="5646986"/>
            <a:ext cx="7347762" cy="1058614"/>
            <a:chOff x="1362851" y="5697786"/>
            <a:chExt cx="7347762" cy="1058614"/>
          </a:xfrm>
        </p:grpSpPr>
        <p:pic>
          <p:nvPicPr>
            <p:cNvPr id="9" name="loghi.jpg" descr="/Users/sararicciardi/Desktop/2010_brasile_settembre/trattate/loghi.jpg"/>
            <p:cNvPicPr>
              <a:picLocks noChangeAspect="1"/>
            </p:cNvPicPr>
            <p:nvPr/>
          </p:nvPicPr>
          <p:blipFill>
            <a:blip r:embed="rId2"/>
            <a:srcRect b="73914"/>
            <a:stretch>
              <a:fillRect/>
            </a:stretch>
          </p:blipFill>
          <p:spPr bwMode="auto">
            <a:xfrm>
              <a:off x="1362851" y="5697786"/>
              <a:ext cx="1862949" cy="982414"/>
            </a:xfrm>
            <a:prstGeom prst="rect">
              <a:avLst/>
            </a:prstGeom>
            <a:noFill/>
            <a:ln w="9525">
              <a:noFill/>
              <a:miter lim="800000"/>
              <a:headEnd/>
              <a:tailEnd/>
            </a:ln>
          </p:spPr>
        </p:pic>
        <p:pic>
          <p:nvPicPr>
            <p:cNvPr id="10" name="loghi.jpg" descr="/Users/sararicciardi/Desktop/2010_brasile_settembre/trattate/loghi.jpg"/>
            <p:cNvPicPr>
              <a:picLocks noChangeAspect="1"/>
            </p:cNvPicPr>
            <p:nvPr/>
          </p:nvPicPr>
          <p:blipFill>
            <a:blip r:embed="rId2"/>
            <a:srcRect t="46378" b="40581"/>
            <a:stretch>
              <a:fillRect/>
            </a:stretch>
          </p:blipFill>
          <p:spPr bwMode="auto">
            <a:xfrm>
              <a:off x="6272213" y="6075363"/>
              <a:ext cx="2438400" cy="642937"/>
            </a:xfrm>
            <a:prstGeom prst="rect">
              <a:avLst/>
            </a:prstGeom>
            <a:noFill/>
            <a:ln w="9525">
              <a:noFill/>
              <a:miter lim="800000"/>
              <a:headEnd/>
              <a:tailEnd/>
            </a:ln>
          </p:spPr>
        </p:pic>
        <p:pic>
          <p:nvPicPr>
            <p:cNvPr id="11" name="loghi.jpg" descr="/Users/sararicciardi/Desktop/2010_brasile_settembre/trattate/loghi.jpg"/>
            <p:cNvPicPr>
              <a:picLocks noChangeAspect="1"/>
            </p:cNvPicPr>
            <p:nvPr/>
          </p:nvPicPr>
          <p:blipFill>
            <a:blip r:embed="rId2"/>
            <a:srcRect t="28793" b="55072"/>
            <a:stretch>
              <a:fillRect/>
            </a:stretch>
          </p:blipFill>
          <p:spPr bwMode="auto">
            <a:xfrm>
              <a:off x="3740150" y="5961062"/>
              <a:ext cx="2438400" cy="79533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1748134"/>
            <a:ext cx="6324600" cy="1477328"/>
          </a:xfrm>
          <a:prstGeom prst="rect">
            <a:avLst/>
          </a:prstGeom>
        </p:spPr>
        <p:txBody>
          <a:bodyPr wrap="square" anchor="t">
            <a:spAutoFit/>
          </a:bodyPr>
          <a:lstStyle/>
          <a:p>
            <a:r>
              <a:rPr lang="pt-BR" sz="3000" b="1" i="1" dirty="0" smtClean="0">
                <a:solidFill>
                  <a:srgbClr val="415F6F"/>
                </a:solidFill>
                <a:latin typeface="Corbel"/>
                <a:ea typeface="Arial" charset="0"/>
                <a:cs typeface="Corbel"/>
              </a:rPr>
              <a:t>OBJETIVOS E VISÃO ESTRATÉGICA</a:t>
            </a:r>
          </a:p>
          <a:p>
            <a:endParaRPr lang="pt-BR" sz="3000" b="1" i="1" dirty="0" smtClean="0">
              <a:solidFill>
                <a:srgbClr val="415F6F"/>
              </a:solidFill>
              <a:latin typeface="Corbel"/>
              <a:cs typeface="Corbel"/>
            </a:endParaRPr>
          </a:p>
          <a:p>
            <a:endParaRPr lang="pt-BR" sz="3000" i="1" dirty="0">
              <a:solidFill>
                <a:schemeClr val="tx1">
                  <a:lumMod val="50000"/>
                  <a:lumOff val="50000"/>
                </a:schemeClr>
              </a:solidFill>
              <a:latin typeface="+mj-lt"/>
            </a:endParaRPr>
          </a:p>
        </p:txBody>
      </p:sp>
      <p:sp>
        <p:nvSpPr>
          <p:cNvPr id="5" name="Rectangle 4"/>
          <p:cNvSpPr/>
          <p:nvPr/>
        </p:nvSpPr>
        <p:spPr>
          <a:xfrm>
            <a:off x="1638300" y="2632839"/>
            <a:ext cx="6337300" cy="2243961"/>
          </a:xfrm>
          <a:prstGeom prst="rect">
            <a:avLst/>
          </a:prstGeom>
        </p:spPr>
        <p:txBody>
          <a:bodyPr wrap="square">
            <a:noAutofit/>
          </a:bodyPr>
          <a:lstStyle/>
          <a:p>
            <a:pPr>
              <a:lnSpc>
                <a:spcPct val="120000"/>
              </a:lnSpc>
            </a:pPr>
            <a:r>
              <a:rPr lang="pt-BR" b="1" dirty="0" smtClean="0">
                <a:solidFill>
                  <a:srgbClr val="385160"/>
                </a:solidFill>
                <a:latin typeface="Corbel"/>
                <a:ea typeface="Arial" charset="0"/>
                <a:cs typeface="Corbel"/>
              </a:rPr>
              <a:t>Compreender os valores e as práticas de consumo dos brasileiros</a:t>
            </a:r>
            <a:r>
              <a:rPr lang="pt-BR" dirty="0" smtClean="0">
                <a:solidFill>
                  <a:srgbClr val="385160"/>
                </a:solidFill>
                <a:latin typeface="Corbel"/>
                <a:ea typeface="Arial" charset="0"/>
                <a:cs typeface="Corbel"/>
              </a:rPr>
              <a:t>, em suas variações regionais, de gênero, geração e classe social</a:t>
            </a:r>
            <a:r>
              <a:rPr lang="pt-BR" b="1" dirty="0" smtClean="0">
                <a:solidFill>
                  <a:srgbClr val="385160"/>
                </a:solidFill>
                <a:latin typeface="Corbel"/>
                <a:ea typeface="Arial" charset="0"/>
                <a:cs typeface="Corbel"/>
              </a:rPr>
              <a:t>;</a:t>
            </a:r>
          </a:p>
          <a:p>
            <a:pPr>
              <a:lnSpc>
                <a:spcPct val="120000"/>
              </a:lnSpc>
            </a:pPr>
            <a:endParaRPr lang="pt-BR" dirty="0" smtClean="0">
              <a:solidFill>
                <a:srgbClr val="385160"/>
              </a:solidFill>
              <a:latin typeface="Corbel"/>
              <a:ea typeface="Arial" charset="0"/>
              <a:cs typeface="Corbel"/>
            </a:endParaRPr>
          </a:p>
          <a:p>
            <a:pPr>
              <a:lnSpc>
                <a:spcPct val="120000"/>
              </a:lnSpc>
            </a:pPr>
            <a:r>
              <a:rPr lang="pt-BR" b="1" dirty="0" smtClean="0">
                <a:solidFill>
                  <a:srgbClr val="385160"/>
                </a:solidFill>
                <a:latin typeface="Corbel"/>
                <a:ea typeface="Arial" charset="0"/>
                <a:cs typeface="Corbel"/>
              </a:rPr>
              <a:t>Identificar tendências de comportamento e consumo;</a:t>
            </a:r>
          </a:p>
          <a:p>
            <a:pPr>
              <a:lnSpc>
                <a:spcPct val="120000"/>
              </a:lnSpc>
            </a:pPr>
            <a:endParaRPr lang="pt-BR" b="1" dirty="0" smtClean="0">
              <a:solidFill>
                <a:srgbClr val="385160"/>
              </a:solidFill>
              <a:latin typeface="Corbel"/>
              <a:ea typeface="Arial" charset="0"/>
              <a:cs typeface="Corbel"/>
            </a:endParaRPr>
          </a:p>
          <a:p>
            <a:pPr>
              <a:lnSpc>
                <a:spcPct val="120000"/>
              </a:lnSpc>
            </a:pPr>
            <a:r>
              <a:rPr lang="pt-BR" b="1" dirty="0" smtClean="0">
                <a:solidFill>
                  <a:srgbClr val="385160"/>
                </a:solidFill>
                <a:latin typeface="Corbel"/>
                <a:ea typeface="Arial" charset="0"/>
                <a:cs typeface="Corbel"/>
              </a:rPr>
              <a:t>Fornecer informações estratégicas a empresas que buscam investir em inovação</a:t>
            </a:r>
            <a:r>
              <a:rPr lang="pt-BR" dirty="0" smtClean="0">
                <a:solidFill>
                  <a:srgbClr val="385160"/>
                </a:solidFill>
                <a:latin typeface="Corbel"/>
                <a:ea typeface="Arial" charset="0"/>
                <a:cs typeface="Corbel"/>
              </a:rPr>
              <a:t>, com foco na compreensão dos desejos e  expectativas do seu </a:t>
            </a:r>
            <a:r>
              <a:rPr lang="pt-BR" b="1" dirty="0" smtClean="0">
                <a:solidFill>
                  <a:srgbClr val="385160"/>
                </a:solidFill>
                <a:latin typeface="Corbel"/>
                <a:ea typeface="Arial" charset="0"/>
                <a:cs typeface="Corbel"/>
              </a:rPr>
              <a:t>público alvo </a:t>
            </a:r>
            <a:r>
              <a:rPr lang="pt-BR" dirty="0" smtClean="0">
                <a:solidFill>
                  <a:srgbClr val="385160"/>
                </a:solidFill>
                <a:latin typeface="Corbel"/>
                <a:ea typeface="Arial" charset="0"/>
                <a:cs typeface="Corbel"/>
              </a:rPr>
              <a:t>e</a:t>
            </a:r>
            <a:r>
              <a:rPr lang="pt-BR" b="1" dirty="0" smtClean="0">
                <a:solidFill>
                  <a:srgbClr val="385160"/>
                </a:solidFill>
                <a:latin typeface="Corbel"/>
                <a:ea typeface="Arial" charset="0"/>
                <a:cs typeface="Corbel"/>
              </a:rPr>
              <a:t> na valorização </a:t>
            </a:r>
            <a:r>
              <a:rPr lang="pt-BR" dirty="0" smtClean="0">
                <a:solidFill>
                  <a:srgbClr val="385160"/>
                </a:solidFill>
                <a:latin typeface="Corbel"/>
                <a:ea typeface="Arial" charset="0"/>
                <a:cs typeface="Corbel"/>
              </a:rPr>
              <a:t>da </a:t>
            </a:r>
            <a:r>
              <a:rPr lang="pt-BR" b="1" dirty="0" smtClean="0">
                <a:solidFill>
                  <a:srgbClr val="385160"/>
                </a:solidFill>
                <a:latin typeface="Corbel"/>
                <a:ea typeface="Arial" charset="0"/>
                <a:cs typeface="Corbel"/>
              </a:rPr>
              <a:t>cultura</a:t>
            </a:r>
            <a:r>
              <a:rPr lang="pt-BR" dirty="0" smtClean="0">
                <a:solidFill>
                  <a:srgbClr val="385160"/>
                </a:solidFill>
                <a:latin typeface="Corbel"/>
                <a:ea typeface="Arial" charset="0"/>
                <a:cs typeface="Corbel"/>
              </a:rPr>
              <a:t> e do “</a:t>
            </a:r>
            <a:r>
              <a:rPr lang="pt-BR" b="1" dirty="0" smtClean="0">
                <a:solidFill>
                  <a:srgbClr val="385160"/>
                </a:solidFill>
                <a:latin typeface="Corbel"/>
                <a:ea typeface="Arial" charset="0"/>
                <a:cs typeface="Corbel"/>
              </a:rPr>
              <a:t>talento local” brasileiros</a:t>
            </a:r>
            <a:r>
              <a:rPr lang="pt-BR" dirty="0" smtClean="0">
                <a:solidFill>
                  <a:srgbClr val="385160"/>
                </a:solidFill>
                <a:latin typeface="Corbel"/>
                <a:ea typeface="Arial" charset="0"/>
                <a:cs typeface="Corbel"/>
              </a:rPr>
              <a:t>. </a:t>
            </a:r>
            <a:endParaRPr lang="pt-BR" dirty="0">
              <a:solidFill>
                <a:srgbClr val="385160"/>
              </a:solidFill>
              <a:latin typeface="Corbel"/>
              <a:ea typeface="Arial" charset="0"/>
              <a:cs typeface="Corbel"/>
            </a:endParaRPr>
          </a:p>
        </p:txBody>
      </p:sp>
      <p:pic>
        <p:nvPicPr>
          <p:cNvPr id="18" name="Picture 1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08000" y="2625725"/>
            <a:ext cx="221226" cy="257175"/>
          </a:xfrm>
          <a:prstGeom prst="rect">
            <a:avLst/>
          </a:prstGeom>
        </p:spPr>
      </p:pic>
      <p:pic>
        <p:nvPicPr>
          <p:cNvPr id="21" name="Picture 2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09701" y="4107497"/>
            <a:ext cx="181078" cy="210503"/>
          </a:xfrm>
          <a:prstGeom prst="rect">
            <a:avLst/>
          </a:prstGeom>
        </p:spPr>
      </p:pic>
      <p:pic>
        <p:nvPicPr>
          <p:cNvPr id="22" name="Picture 2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09701" y="2773997"/>
            <a:ext cx="181078" cy="210503"/>
          </a:xfrm>
          <a:prstGeom prst="rect">
            <a:avLst/>
          </a:prstGeom>
        </p:spPr>
      </p:pic>
      <p:pic>
        <p:nvPicPr>
          <p:cNvPr id="23" name="Picture 2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09701" y="4767897"/>
            <a:ext cx="181078" cy="21050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06400" y="1748134"/>
            <a:ext cx="6324600" cy="584776"/>
          </a:xfrm>
          <a:prstGeom prst="rect">
            <a:avLst/>
          </a:prstGeom>
        </p:spPr>
        <p:txBody>
          <a:bodyPr wrap="square" anchor="t">
            <a:spAutoFit/>
          </a:bodyPr>
          <a:lstStyle/>
          <a:p>
            <a:r>
              <a:rPr lang="pt-BR" sz="3200" b="1" i="1" dirty="0">
                <a:solidFill>
                  <a:srgbClr val="B2D125"/>
                </a:solidFill>
                <a:latin typeface="Corbel"/>
                <a:ea typeface="Arial" pitchFamily="-110" charset="0"/>
                <a:cs typeface="Corbel"/>
              </a:rPr>
              <a:t>PROJETOS INTEGRADOS</a:t>
            </a:r>
          </a:p>
        </p:txBody>
      </p:sp>
      <p:sp>
        <p:nvSpPr>
          <p:cNvPr id="5" name="Rectangle 4"/>
          <p:cNvSpPr/>
          <p:nvPr/>
        </p:nvSpPr>
        <p:spPr>
          <a:xfrm>
            <a:off x="1638300" y="2505839"/>
            <a:ext cx="6172200" cy="3742561"/>
          </a:xfrm>
          <a:prstGeom prst="rect">
            <a:avLst/>
          </a:prstGeom>
        </p:spPr>
        <p:txBody>
          <a:bodyPr wrap="square">
            <a:noAutofit/>
          </a:bodyPr>
          <a:lstStyle/>
          <a:p>
            <a:pPr>
              <a:lnSpc>
                <a:spcPct val="150000"/>
              </a:lnSpc>
            </a:pPr>
            <a:r>
              <a:rPr lang="pt-BR" cap="all" dirty="0">
                <a:solidFill>
                  <a:schemeClr val="bg1"/>
                </a:solidFill>
                <a:latin typeface="Corbel"/>
                <a:cs typeface="Corbel"/>
              </a:rPr>
              <a:t>Os projetos </a:t>
            </a:r>
            <a:r>
              <a:rPr lang="pt-BR" i="1" cap="all" dirty="0">
                <a:solidFill>
                  <a:schemeClr val="bg1"/>
                </a:solidFill>
                <a:latin typeface="Corbel"/>
                <a:cs typeface="Corbel"/>
              </a:rPr>
              <a:t>DNA Brasil</a:t>
            </a:r>
            <a:r>
              <a:rPr lang="pt-BR" cap="all" dirty="0">
                <a:solidFill>
                  <a:schemeClr val="bg1"/>
                </a:solidFill>
                <a:latin typeface="Corbel"/>
                <a:cs typeface="Corbel"/>
              </a:rPr>
              <a:t>, </a:t>
            </a:r>
            <a:r>
              <a:rPr lang="pt-BR" i="1" cap="all" dirty="0">
                <a:solidFill>
                  <a:schemeClr val="bg1"/>
                </a:solidFill>
                <a:latin typeface="Corbel"/>
                <a:cs typeface="Corbel"/>
              </a:rPr>
              <a:t>HAPPINESS</a:t>
            </a:r>
            <a:r>
              <a:rPr lang="pt-BR" cap="all" dirty="0">
                <a:solidFill>
                  <a:schemeClr val="bg1"/>
                </a:solidFill>
                <a:latin typeface="Corbel"/>
                <a:cs typeface="Corbel"/>
              </a:rPr>
              <a:t> e </a:t>
            </a:r>
            <a:r>
              <a:rPr lang="pt-BR" i="1" cap="all" dirty="0">
                <a:solidFill>
                  <a:schemeClr val="bg1"/>
                </a:solidFill>
                <a:latin typeface="Corbel"/>
                <a:cs typeface="Corbel"/>
              </a:rPr>
              <a:t>DNA BRASIL </a:t>
            </a:r>
            <a:r>
              <a:rPr lang="pt-BR" i="1" cap="all" dirty="0" smtClean="0">
                <a:solidFill>
                  <a:schemeClr val="bg1"/>
                </a:solidFill>
                <a:latin typeface="Corbel"/>
                <a:cs typeface="Corbel"/>
              </a:rPr>
              <a:t>LAB</a:t>
            </a:r>
            <a:r>
              <a:rPr lang="pt-BR" cap="all" dirty="0" smtClean="0">
                <a:solidFill>
                  <a:schemeClr val="bg1"/>
                </a:solidFill>
                <a:latin typeface="Corbel"/>
                <a:cs typeface="Corbel"/>
              </a:rPr>
              <a:t>  </a:t>
            </a:r>
            <a:r>
              <a:rPr lang="pt-BR" cap="all" dirty="0">
                <a:solidFill>
                  <a:schemeClr val="bg1"/>
                </a:solidFill>
                <a:latin typeface="Corbel"/>
                <a:cs typeface="Corbel"/>
              </a:rPr>
              <a:t>dão origem a uma base integrada de dados que visam contemplar aspectos emergentes da cultura brasileira </a:t>
            </a:r>
            <a:r>
              <a:rPr lang="pt-BR" cap="all" dirty="0" smtClean="0">
                <a:solidFill>
                  <a:schemeClr val="bg1"/>
                </a:solidFill>
                <a:latin typeface="Corbel"/>
                <a:cs typeface="Corbel"/>
              </a:rPr>
              <a:t>contemporânea; </a:t>
            </a:r>
            <a:r>
              <a:rPr lang="pt-BR" cap="all" dirty="0">
                <a:solidFill>
                  <a:schemeClr val="bg1"/>
                </a:solidFill>
                <a:latin typeface="Corbel"/>
                <a:cs typeface="Corbel"/>
              </a:rPr>
              <a:t>os comportamentos e valores dos brasileiros, relacionados direta ou indiretamente ao consumo; e as características típicas, forças </a:t>
            </a:r>
            <a:r>
              <a:rPr lang="pt-BR" cap="all" dirty="0" smtClean="0">
                <a:solidFill>
                  <a:schemeClr val="bg1"/>
                </a:solidFill>
                <a:latin typeface="Corbel"/>
                <a:cs typeface="Corbel"/>
              </a:rPr>
              <a:t>OU POTENCIALIDADES </a:t>
            </a:r>
            <a:r>
              <a:rPr lang="pt-BR" cap="all" dirty="0">
                <a:solidFill>
                  <a:schemeClr val="bg1"/>
                </a:solidFill>
                <a:latin typeface="Corbel"/>
                <a:cs typeface="Corbel"/>
              </a:rPr>
              <a:t>que compõem o “DNA Empresa Brasil”.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1748134"/>
            <a:ext cx="6324600" cy="1508105"/>
          </a:xfrm>
          <a:prstGeom prst="rect">
            <a:avLst/>
          </a:prstGeom>
        </p:spPr>
        <p:txBody>
          <a:bodyPr wrap="square" anchor="t">
            <a:spAutoFit/>
          </a:bodyPr>
          <a:lstStyle/>
          <a:p>
            <a:r>
              <a:rPr lang="pt-BR" sz="3200" b="1" i="1" cap="all" dirty="0" smtClean="0">
                <a:solidFill>
                  <a:srgbClr val="415F6F"/>
                </a:solidFill>
                <a:latin typeface="Corbel"/>
                <a:ea typeface="Arial" charset="0"/>
                <a:cs typeface="Corbel"/>
              </a:rPr>
              <a:t>O projeto DNA BRASIL</a:t>
            </a:r>
            <a:endParaRPr lang="pt-BR" sz="3200" i="1" cap="all" dirty="0" smtClean="0">
              <a:solidFill>
                <a:srgbClr val="415F6F"/>
              </a:solidFill>
              <a:latin typeface="Corbel"/>
              <a:ea typeface="Arial" charset="0"/>
              <a:cs typeface="Corbel"/>
            </a:endParaRPr>
          </a:p>
          <a:p>
            <a:endParaRPr lang="pt-BR" sz="3000" b="1" i="1" dirty="0" smtClean="0">
              <a:solidFill>
                <a:srgbClr val="415F6F"/>
              </a:solidFill>
              <a:latin typeface="Corbel"/>
              <a:cs typeface="Corbel"/>
            </a:endParaRPr>
          </a:p>
          <a:p>
            <a:endParaRPr lang="pt-BR" sz="3000" i="1" dirty="0">
              <a:solidFill>
                <a:schemeClr val="tx1">
                  <a:lumMod val="50000"/>
                  <a:lumOff val="50000"/>
                </a:schemeClr>
              </a:solidFill>
              <a:latin typeface="+mj-lt"/>
            </a:endParaRPr>
          </a:p>
        </p:txBody>
      </p:sp>
      <p:sp>
        <p:nvSpPr>
          <p:cNvPr id="5" name="Rectangle 4"/>
          <p:cNvSpPr/>
          <p:nvPr/>
        </p:nvSpPr>
        <p:spPr>
          <a:xfrm>
            <a:off x="1638300" y="2632839"/>
            <a:ext cx="6121400" cy="2243961"/>
          </a:xfrm>
          <a:prstGeom prst="rect">
            <a:avLst/>
          </a:prstGeom>
        </p:spPr>
        <p:txBody>
          <a:bodyPr wrap="square">
            <a:noAutofit/>
          </a:bodyPr>
          <a:lstStyle/>
          <a:p>
            <a:pPr>
              <a:lnSpc>
                <a:spcPct val="120000"/>
              </a:lnSpc>
            </a:pPr>
            <a:r>
              <a:rPr lang="pt-BR" dirty="0" smtClean="0">
                <a:solidFill>
                  <a:srgbClr val="385160"/>
                </a:solidFill>
                <a:latin typeface="Corbel"/>
                <a:ea typeface="Arial" charset="0"/>
                <a:cs typeface="Corbel"/>
              </a:rPr>
              <a:t>Estudo sobre a identidade regional brasileira na contemporaneidade. </a:t>
            </a:r>
          </a:p>
          <a:p>
            <a:pPr>
              <a:lnSpc>
                <a:spcPct val="120000"/>
              </a:lnSpc>
            </a:pPr>
            <a:endParaRPr lang="pt-BR" dirty="0" smtClean="0">
              <a:solidFill>
                <a:srgbClr val="385160"/>
              </a:solidFill>
              <a:latin typeface="Corbel"/>
              <a:ea typeface="Arial" charset="0"/>
              <a:cs typeface="Corbel"/>
            </a:endParaRPr>
          </a:p>
          <a:p>
            <a:pPr>
              <a:lnSpc>
                <a:spcPct val="120000"/>
              </a:lnSpc>
            </a:pPr>
            <a:r>
              <a:rPr lang="pt-BR" dirty="0" smtClean="0">
                <a:solidFill>
                  <a:srgbClr val="385160"/>
                </a:solidFill>
                <a:latin typeface="Corbel"/>
                <a:ea typeface="Arial" charset="0"/>
                <a:cs typeface="Corbel"/>
              </a:rPr>
              <a:t>Mapeamento de aspectos emergentes da sociedade e da vida cotidiana, das artes aplicadas a fenômenos de comportamento e consumo, da publicidade a personagens característicos da cultura local.</a:t>
            </a:r>
          </a:p>
          <a:p>
            <a:pPr>
              <a:lnSpc>
                <a:spcPct val="120000"/>
              </a:lnSpc>
            </a:pPr>
            <a:endParaRPr lang="pt-BR" dirty="0" smtClean="0">
              <a:solidFill>
                <a:srgbClr val="385160"/>
              </a:solidFill>
              <a:latin typeface="Corbel"/>
              <a:ea typeface="Arial" charset="0"/>
              <a:cs typeface="Corbel"/>
            </a:endParaRPr>
          </a:p>
          <a:p>
            <a:pPr>
              <a:lnSpc>
                <a:spcPct val="120000"/>
              </a:lnSpc>
            </a:pPr>
            <a:r>
              <a:rPr lang="pt-BR" dirty="0" smtClean="0">
                <a:solidFill>
                  <a:srgbClr val="385160"/>
                </a:solidFill>
                <a:latin typeface="Corbel"/>
                <a:ea typeface="Arial" charset="0"/>
                <a:cs typeface="Corbel"/>
              </a:rPr>
              <a:t>Análise nacional , segundo a macro-divisão geográfica das 5 Regiões (norte; nordeste; centro-oeste; sudeste; sul), cada uma compreendendo diversas cidades.</a:t>
            </a:r>
          </a:p>
          <a:p>
            <a:pPr>
              <a:lnSpc>
                <a:spcPct val="120000"/>
              </a:lnSpc>
            </a:pPr>
            <a:endParaRPr lang="pt-BR" dirty="0">
              <a:solidFill>
                <a:srgbClr val="385160"/>
              </a:solidFill>
              <a:latin typeface="Corbel"/>
              <a:cs typeface="Corbel"/>
            </a:endParaRPr>
          </a:p>
        </p:txBody>
      </p:sp>
      <p:pic>
        <p:nvPicPr>
          <p:cNvPr id="18" name="Picture 1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08000" y="2625725"/>
            <a:ext cx="221226" cy="257175"/>
          </a:xfrm>
          <a:prstGeom prst="rect">
            <a:avLst/>
          </a:prstGeom>
        </p:spPr>
      </p:pic>
      <p:pic>
        <p:nvPicPr>
          <p:cNvPr id="21" name="Picture 2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09701" y="3759200"/>
            <a:ext cx="181078" cy="210503"/>
          </a:xfrm>
          <a:prstGeom prst="rect">
            <a:avLst/>
          </a:prstGeom>
        </p:spPr>
      </p:pic>
      <p:pic>
        <p:nvPicPr>
          <p:cNvPr id="22" name="Picture 2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09701" y="2773997"/>
            <a:ext cx="181078" cy="210503"/>
          </a:xfrm>
          <a:prstGeom prst="rect">
            <a:avLst/>
          </a:prstGeom>
        </p:spPr>
      </p:pic>
      <p:pic>
        <p:nvPicPr>
          <p:cNvPr id="23" name="Picture 2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09701" y="5402897"/>
            <a:ext cx="181078" cy="21050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1748134"/>
            <a:ext cx="6324600" cy="1508105"/>
          </a:xfrm>
          <a:prstGeom prst="rect">
            <a:avLst/>
          </a:prstGeom>
        </p:spPr>
        <p:txBody>
          <a:bodyPr wrap="square" anchor="t">
            <a:spAutoFit/>
          </a:bodyPr>
          <a:lstStyle/>
          <a:p>
            <a:r>
              <a:rPr lang="pt-BR" sz="3200" b="1" i="1" cap="all" dirty="0" smtClean="0">
                <a:solidFill>
                  <a:srgbClr val="415F6F"/>
                </a:solidFill>
                <a:latin typeface="Corbel"/>
                <a:ea typeface="Arial" charset="0"/>
                <a:cs typeface="Corbel"/>
              </a:rPr>
              <a:t>O projeto DNA BRASIL</a:t>
            </a:r>
            <a:endParaRPr lang="pt-BR" sz="3200" i="1" cap="all" dirty="0" smtClean="0">
              <a:solidFill>
                <a:srgbClr val="415F6F"/>
              </a:solidFill>
              <a:latin typeface="Corbel"/>
              <a:ea typeface="Arial" charset="0"/>
              <a:cs typeface="Corbel"/>
            </a:endParaRPr>
          </a:p>
          <a:p>
            <a:endParaRPr lang="pt-BR" sz="3000" b="1" i="1" dirty="0" smtClean="0">
              <a:solidFill>
                <a:srgbClr val="415F6F"/>
              </a:solidFill>
              <a:latin typeface="Corbel"/>
              <a:cs typeface="Corbel"/>
            </a:endParaRPr>
          </a:p>
          <a:p>
            <a:endParaRPr lang="pt-BR" sz="3000" i="1" dirty="0">
              <a:solidFill>
                <a:schemeClr val="tx1">
                  <a:lumMod val="50000"/>
                  <a:lumOff val="50000"/>
                </a:schemeClr>
              </a:solidFill>
              <a:latin typeface="+mj-lt"/>
            </a:endParaRPr>
          </a:p>
        </p:txBody>
      </p:sp>
      <p:pic>
        <p:nvPicPr>
          <p:cNvPr id="18" name="Picture 1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08000" y="2625725"/>
            <a:ext cx="221226" cy="257175"/>
          </a:xfrm>
          <a:prstGeom prst="rect">
            <a:avLst/>
          </a:prstGeom>
        </p:spPr>
      </p:pic>
      <p:grpSp>
        <p:nvGrpSpPr>
          <p:cNvPr id="13" name="Group 12"/>
          <p:cNvGrpSpPr/>
          <p:nvPr/>
        </p:nvGrpSpPr>
        <p:grpSpPr>
          <a:xfrm>
            <a:off x="579967" y="2888637"/>
            <a:ext cx="8564033" cy="3402096"/>
            <a:chOff x="579967" y="2888637"/>
            <a:chExt cx="8564033" cy="3402096"/>
          </a:xfrm>
        </p:grpSpPr>
        <p:sp>
          <p:nvSpPr>
            <p:cNvPr id="11" name="Rectangle 10"/>
            <p:cNvSpPr/>
            <p:nvPr/>
          </p:nvSpPr>
          <p:spPr>
            <a:xfrm>
              <a:off x="584200" y="2895600"/>
              <a:ext cx="8559800" cy="3390900"/>
            </a:xfrm>
            <a:prstGeom prst="rect">
              <a:avLst/>
            </a:prstGeom>
            <a:solidFill>
              <a:schemeClr val="bg1"/>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libro.jpg" descr="/Users/sararicciardi/Desktop/brasile/TRATTATE/libro.jpg"/>
            <p:cNvPicPr>
              <a:picLocks noChangeAspect="1"/>
            </p:cNvPicPr>
            <p:nvPr/>
          </p:nvPicPr>
          <p:blipFill>
            <a:blip r:embed="rId4"/>
            <a:srcRect b="52029"/>
            <a:stretch>
              <a:fillRect/>
            </a:stretch>
          </p:blipFill>
          <p:spPr bwMode="auto">
            <a:xfrm>
              <a:off x="579967" y="2888637"/>
              <a:ext cx="2807460" cy="3402096"/>
            </a:xfrm>
            <a:prstGeom prst="rect">
              <a:avLst/>
            </a:prstGeom>
            <a:noFill/>
            <a:ln w="9525">
              <a:noFill/>
              <a:miter lim="800000"/>
              <a:headEnd/>
              <a:tailEnd/>
            </a:ln>
            <a:effectLst/>
          </p:spPr>
        </p:pic>
        <p:sp>
          <p:nvSpPr>
            <p:cNvPr id="5" name="Rectangle 4"/>
            <p:cNvSpPr/>
            <p:nvPr/>
          </p:nvSpPr>
          <p:spPr>
            <a:xfrm>
              <a:off x="3721100" y="3026539"/>
              <a:ext cx="4787900" cy="3145661"/>
            </a:xfrm>
            <a:prstGeom prst="rect">
              <a:avLst/>
            </a:prstGeom>
          </p:spPr>
          <p:txBody>
            <a:bodyPr wrap="square">
              <a:noAutofit/>
            </a:bodyPr>
            <a:lstStyle/>
            <a:p>
              <a:pPr>
                <a:lnSpc>
                  <a:spcPct val="120000"/>
                </a:lnSpc>
              </a:pPr>
              <a:r>
                <a:rPr lang="pt-BR" sz="1600" cap="all" dirty="0" smtClean="0">
                  <a:solidFill>
                    <a:srgbClr val="385160"/>
                  </a:solidFill>
                  <a:latin typeface="Corbel"/>
                  <a:ea typeface="Arial" charset="0"/>
                  <a:cs typeface="Corbel"/>
                </a:rPr>
                <a:t>Destaca características fundamentais de cada uma das regiões brasileiras, em seus aspectos histórico-geográfico, cultural </a:t>
              </a:r>
              <a:br>
                <a:rPr lang="pt-BR" sz="1600" cap="all" dirty="0" smtClean="0">
                  <a:solidFill>
                    <a:srgbClr val="385160"/>
                  </a:solidFill>
                  <a:latin typeface="Corbel"/>
                  <a:ea typeface="Arial" charset="0"/>
                  <a:cs typeface="Corbel"/>
                </a:rPr>
              </a:br>
              <a:r>
                <a:rPr lang="pt-BR" sz="1600" cap="all" dirty="0" smtClean="0">
                  <a:solidFill>
                    <a:srgbClr val="385160"/>
                  </a:solidFill>
                  <a:latin typeface="Corbel"/>
                  <a:ea typeface="Arial" charset="0"/>
                  <a:cs typeface="Corbel"/>
                </a:rPr>
                <a:t>e produtivo.  </a:t>
              </a:r>
            </a:p>
            <a:p>
              <a:pPr>
                <a:lnSpc>
                  <a:spcPct val="120000"/>
                </a:lnSpc>
              </a:pPr>
              <a:endParaRPr lang="pt-BR" sz="1600" cap="all" dirty="0" smtClean="0">
                <a:solidFill>
                  <a:srgbClr val="385160"/>
                </a:solidFill>
                <a:latin typeface="Corbel"/>
                <a:ea typeface="Arial" charset="0"/>
                <a:cs typeface="Corbel"/>
              </a:endParaRPr>
            </a:p>
            <a:p>
              <a:pPr>
                <a:lnSpc>
                  <a:spcPct val="120000"/>
                </a:lnSpc>
              </a:pPr>
              <a:r>
                <a:rPr lang="pt-BR" sz="1600" cap="all" dirty="0" smtClean="0">
                  <a:solidFill>
                    <a:srgbClr val="385160"/>
                  </a:solidFill>
                  <a:latin typeface="Corbel"/>
                  <a:ea typeface="Arial" charset="0"/>
                  <a:cs typeface="Corbel"/>
                </a:rPr>
                <a:t>Identifica tendências e conceitos emergentes e aponta direções estratégicas para iniciativas empreendedoras alinhadas às especificidades e potencialidades da cultura local. </a:t>
              </a:r>
              <a:endParaRPr lang="pt-BR" sz="1600" cap="all" dirty="0">
                <a:solidFill>
                  <a:srgbClr val="385160"/>
                </a:solidFill>
                <a:latin typeface="Corbel"/>
                <a:ea typeface="Arial" charset="0"/>
                <a:cs typeface="Corbe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1748134"/>
            <a:ext cx="6324600" cy="1508105"/>
          </a:xfrm>
          <a:prstGeom prst="rect">
            <a:avLst/>
          </a:prstGeom>
        </p:spPr>
        <p:txBody>
          <a:bodyPr wrap="square" anchor="t">
            <a:spAutoFit/>
          </a:bodyPr>
          <a:lstStyle/>
          <a:p>
            <a:r>
              <a:rPr lang="pt-BR" sz="3200" b="1" i="1" cap="all" dirty="0" smtClean="0">
                <a:solidFill>
                  <a:srgbClr val="415F6F"/>
                </a:solidFill>
                <a:latin typeface="Corbel"/>
                <a:ea typeface="Arial" charset="0"/>
                <a:cs typeface="Corbel"/>
              </a:rPr>
              <a:t>O projeto HAPPINESS </a:t>
            </a:r>
          </a:p>
          <a:p>
            <a:endParaRPr lang="pt-BR" sz="3000" b="1" i="1" dirty="0" smtClean="0">
              <a:solidFill>
                <a:srgbClr val="415F6F"/>
              </a:solidFill>
              <a:latin typeface="Corbel"/>
              <a:cs typeface="Corbel"/>
            </a:endParaRPr>
          </a:p>
          <a:p>
            <a:endParaRPr lang="pt-BR" sz="3000" i="1" dirty="0">
              <a:solidFill>
                <a:schemeClr val="tx1">
                  <a:lumMod val="50000"/>
                  <a:lumOff val="50000"/>
                </a:schemeClr>
              </a:solidFill>
              <a:latin typeface="+mj-lt"/>
            </a:endParaRPr>
          </a:p>
        </p:txBody>
      </p:sp>
      <p:sp>
        <p:nvSpPr>
          <p:cNvPr id="5" name="Rectangle 4"/>
          <p:cNvSpPr/>
          <p:nvPr/>
        </p:nvSpPr>
        <p:spPr>
          <a:xfrm>
            <a:off x="1638299" y="2605543"/>
            <a:ext cx="6318345" cy="2243961"/>
          </a:xfrm>
          <a:prstGeom prst="rect">
            <a:avLst/>
          </a:prstGeom>
        </p:spPr>
        <p:txBody>
          <a:bodyPr wrap="square">
            <a:noAutofit/>
          </a:bodyPr>
          <a:lstStyle/>
          <a:p>
            <a:pPr>
              <a:lnSpc>
                <a:spcPct val="120000"/>
              </a:lnSpc>
            </a:pPr>
            <a:r>
              <a:rPr lang="pt-BR" dirty="0" smtClean="0">
                <a:solidFill>
                  <a:srgbClr val="385160"/>
                </a:solidFill>
                <a:latin typeface="Corbel"/>
                <a:ea typeface="Arial" charset="0"/>
                <a:cs typeface="Corbel"/>
              </a:rPr>
              <a:t>Busca Compreender a Cultura Material da Felicidade dos brasileiros em diferentes capitais do país;</a:t>
            </a:r>
          </a:p>
          <a:p>
            <a:pPr>
              <a:lnSpc>
                <a:spcPct val="120000"/>
              </a:lnSpc>
            </a:pPr>
            <a:endParaRPr lang="pt-BR" dirty="0" smtClean="0">
              <a:solidFill>
                <a:srgbClr val="385160"/>
              </a:solidFill>
              <a:latin typeface="Corbel"/>
              <a:ea typeface="Arial" charset="0"/>
              <a:cs typeface="Corbel"/>
            </a:endParaRPr>
          </a:p>
          <a:p>
            <a:pPr>
              <a:lnSpc>
                <a:spcPct val="120000"/>
              </a:lnSpc>
            </a:pPr>
            <a:r>
              <a:rPr lang="pt-BR" dirty="0" smtClean="0">
                <a:solidFill>
                  <a:srgbClr val="385160"/>
                </a:solidFill>
                <a:latin typeface="Corbel"/>
                <a:ea typeface="Arial" charset="0"/>
                <a:cs typeface="Corbel"/>
              </a:rPr>
              <a:t>Explora momentos, situações, locais, experiências, objetos e produtos que levam os indivíduos, de diferentes cidades, a experimentar sensações de prazer, bem-estar ou felicidade em seu dia a dia;</a:t>
            </a:r>
          </a:p>
          <a:p>
            <a:pPr>
              <a:lnSpc>
                <a:spcPct val="120000"/>
              </a:lnSpc>
            </a:pPr>
            <a:endParaRPr lang="pt-BR" dirty="0" smtClean="0">
              <a:solidFill>
                <a:srgbClr val="385160"/>
              </a:solidFill>
              <a:latin typeface="Corbel"/>
              <a:ea typeface="Arial" charset="0"/>
              <a:cs typeface="Corbel"/>
            </a:endParaRPr>
          </a:p>
          <a:p>
            <a:pPr>
              <a:lnSpc>
                <a:spcPct val="120000"/>
              </a:lnSpc>
            </a:pPr>
            <a:r>
              <a:rPr lang="pt-BR" dirty="0" smtClean="0">
                <a:solidFill>
                  <a:srgbClr val="385160"/>
                </a:solidFill>
                <a:latin typeface="Corbel"/>
                <a:ea typeface="Arial" charset="0"/>
                <a:cs typeface="Corbel"/>
              </a:rPr>
              <a:t>Procura identificar práticas, representações, desejos, expectativas e valores que encontram referências nas tendências e conceitos emergentes observados internacionalmente, mas que assumem formas particulares de expressão na nossa cultura.</a:t>
            </a:r>
          </a:p>
          <a:p>
            <a:pPr>
              <a:lnSpc>
                <a:spcPct val="120000"/>
              </a:lnSpc>
            </a:pPr>
            <a:r>
              <a:rPr lang="pt-BR" dirty="0" smtClean="0">
                <a:solidFill>
                  <a:srgbClr val="385160"/>
                </a:solidFill>
                <a:latin typeface="Corbel"/>
                <a:ea typeface="Arial" charset="0"/>
                <a:cs typeface="Corbel"/>
              </a:rPr>
              <a:t> </a:t>
            </a:r>
          </a:p>
          <a:p>
            <a:pPr>
              <a:lnSpc>
                <a:spcPct val="120000"/>
              </a:lnSpc>
            </a:pPr>
            <a:endParaRPr lang="pt-BR" dirty="0">
              <a:solidFill>
                <a:srgbClr val="385160"/>
              </a:solidFill>
              <a:latin typeface="Corbel"/>
              <a:cs typeface="Corbel"/>
            </a:endParaRPr>
          </a:p>
        </p:txBody>
      </p:sp>
      <p:pic>
        <p:nvPicPr>
          <p:cNvPr id="18" name="Picture 1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08000" y="2625725"/>
            <a:ext cx="221226" cy="257175"/>
          </a:xfrm>
          <a:prstGeom prst="rect">
            <a:avLst/>
          </a:prstGeom>
        </p:spPr>
      </p:pic>
      <p:pic>
        <p:nvPicPr>
          <p:cNvPr id="21" name="Picture 2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09701" y="3731904"/>
            <a:ext cx="181078" cy="210503"/>
          </a:xfrm>
          <a:prstGeom prst="rect">
            <a:avLst/>
          </a:prstGeom>
        </p:spPr>
      </p:pic>
      <p:pic>
        <p:nvPicPr>
          <p:cNvPr id="22" name="Picture 2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09701" y="2760349"/>
            <a:ext cx="181078" cy="210503"/>
          </a:xfrm>
          <a:prstGeom prst="rect">
            <a:avLst/>
          </a:prstGeom>
        </p:spPr>
      </p:pic>
      <p:pic>
        <p:nvPicPr>
          <p:cNvPr id="23" name="Picture 2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09701" y="5361953"/>
            <a:ext cx="181078" cy="21050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1748134"/>
            <a:ext cx="6324600" cy="1508105"/>
          </a:xfrm>
          <a:prstGeom prst="rect">
            <a:avLst/>
          </a:prstGeom>
        </p:spPr>
        <p:txBody>
          <a:bodyPr wrap="square" anchor="t">
            <a:spAutoFit/>
          </a:bodyPr>
          <a:lstStyle/>
          <a:p>
            <a:r>
              <a:rPr lang="pt-BR" sz="3200" b="1" i="1" cap="all" dirty="0" smtClean="0">
                <a:solidFill>
                  <a:srgbClr val="415F6F"/>
                </a:solidFill>
                <a:latin typeface="Corbel"/>
                <a:ea typeface="Arial" charset="0"/>
                <a:cs typeface="Corbel"/>
              </a:rPr>
              <a:t>O projeto HAPPINESS </a:t>
            </a:r>
            <a:endParaRPr lang="pt-BR" sz="3200" i="1" cap="all" dirty="0" smtClean="0">
              <a:solidFill>
                <a:srgbClr val="415F6F"/>
              </a:solidFill>
              <a:latin typeface="Corbel"/>
              <a:ea typeface="Arial" charset="0"/>
              <a:cs typeface="Corbel"/>
            </a:endParaRPr>
          </a:p>
          <a:p>
            <a:endParaRPr lang="pt-BR" sz="3000" b="1" i="1" dirty="0" smtClean="0">
              <a:solidFill>
                <a:srgbClr val="415F6F"/>
              </a:solidFill>
              <a:latin typeface="Corbel"/>
              <a:cs typeface="Corbel"/>
            </a:endParaRPr>
          </a:p>
          <a:p>
            <a:endParaRPr lang="pt-BR" sz="3000" i="1" dirty="0">
              <a:solidFill>
                <a:schemeClr val="tx1">
                  <a:lumMod val="50000"/>
                  <a:lumOff val="50000"/>
                </a:schemeClr>
              </a:solidFill>
              <a:latin typeface="+mj-lt"/>
            </a:endParaRPr>
          </a:p>
        </p:txBody>
      </p:sp>
      <p:grpSp>
        <p:nvGrpSpPr>
          <p:cNvPr id="2" name="Group 12"/>
          <p:cNvGrpSpPr/>
          <p:nvPr/>
        </p:nvGrpSpPr>
        <p:grpSpPr>
          <a:xfrm>
            <a:off x="584200" y="2895600"/>
            <a:ext cx="8559800" cy="3390900"/>
            <a:chOff x="584200" y="2895600"/>
            <a:chExt cx="8559800" cy="3390900"/>
          </a:xfrm>
        </p:grpSpPr>
        <p:sp>
          <p:nvSpPr>
            <p:cNvPr id="11" name="Rectangle 10"/>
            <p:cNvSpPr/>
            <p:nvPr/>
          </p:nvSpPr>
          <p:spPr>
            <a:xfrm>
              <a:off x="584200" y="2895600"/>
              <a:ext cx="8559800" cy="3390900"/>
            </a:xfrm>
            <a:prstGeom prst="rect">
              <a:avLst/>
            </a:prstGeom>
            <a:solidFill>
              <a:schemeClr val="bg1"/>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66052" y="3026539"/>
              <a:ext cx="4787900" cy="3145661"/>
            </a:xfrm>
            <a:prstGeom prst="rect">
              <a:avLst/>
            </a:prstGeom>
          </p:spPr>
          <p:txBody>
            <a:bodyPr wrap="square">
              <a:noAutofit/>
            </a:bodyPr>
            <a:lstStyle/>
            <a:p>
              <a:r>
                <a:rPr lang="pt-BR" sz="1600" b="1" cap="all" dirty="0" smtClean="0">
                  <a:solidFill>
                    <a:srgbClr val="385160"/>
                  </a:solidFill>
                  <a:latin typeface="Corbel"/>
                  <a:ea typeface="Arial" charset="0"/>
                  <a:cs typeface="Corbel"/>
                </a:rPr>
                <a:t>Objeto de estudo:</a:t>
              </a:r>
            </a:p>
            <a:p>
              <a:endParaRPr lang="pt-BR" sz="1600" cap="all" dirty="0" smtClean="0">
                <a:solidFill>
                  <a:srgbClr val="385160"/>
                </a:solidFill>
                <a:latin typeface="Corbel"/>
                <a:ea typeface="Arial" charset="0"/>
                <a:cs typeface="Corbel"/>
              </a:endParaRPr>
            </a:p>
            <a:p>
              <a:r>
                <a:rPr lang="pt-BR" sz="1600" cap="all" dirty="0" smtClean="0">
                  <a:solidFill>
                    <a:srgbClr val="385160"/>
                  </a:solidFill>
                  <a:latin typeface="Corbel"/>
                  <a:ea typeface="Arial" charset="0"/>
                  <a:cs typeface="Corbel"/>
                </a:rPr>
                <a:t>8 grandes capitais brasileiras (RJ; SP; Recife; BSB; Goiânia; POA; Curitiba; Belém).  </a:t>
              </a:r>
            </a:p>
            <a:p>
              <a:endParaRPr lang="pt-BR" sz="1600" cap="all" dirty="0" smtClean="0">
                <a:solidFill>
                  <a:srgbClr val="385160"/>
                </a:solidFill>
                <a:latin typeface="Corbel"/>
                <a:ea typeface="Arial" charset="0"/>
                <a:cs typeface="Corbel"/>
              </a:endParaRPr>
            </a:p>
            <a:p>
              <a:endParaRPr lang="pt-BR" sz="1600" cap="all" dirty="0" smtClean="0">
                <a:solidFill>
                  <a:srgbClr val="385160"/>
                </a:solidFill>
                <a:latin typeface="Corbel"/>
                <a:ea typeface="Arial" charset="0"/>
                <a:cs typeface="Corbel"/>
              </a:endParaRPr>
            </a:p>
            <a:p>
              <a:r>
                <a:rPr lang="pt-BR" sz="1600" cap="all" dirty="0" smtClean="0">
                  <a:solidFill>
                    <a:srgbClr val="385160"/>
                  </a:solidFill>
                  <a:latin typeface="Corbel"/>
                  <a:ea typeface="Arial" charset="0"/>
                  <a:cs typeface="Corbel"/>
                </a:rPr>
                <a:t>512 homens e Mulheres  distribuídos por quatro </a:t>
              </a:r>
              <a:r>
                <a:rPr lang="pt-BR" sz="1600" cap="all" dirty="0" err="1" smtClean="0">
                  <a:solidFill>
                    <a:srgbClr val="385160"/>
                  </a:solidFill>
                  <a:latin typeface="Corbel"/>
                  <a:ea typeface="Arial" charset="0"/>
                  <a:cs typeface="Corbel"/>
                </a:rPr>
                <a:t>targets</a:t>
              </a:r>
              <a:r>
                <a:rPr lang="pt-BR" sz="1600" cap="all" dirty="0" smtClean="0">
                  <a:solidFill>
                    <a:srgbClr val="385160"/>
                  </a:solidFill>
                  <a:latin typeface="Corbel"/>
                  <a:ea typeface="Arial" charset="0"/>
                  <a:cs typeface="Corbel"/>
                </a:rPr>
                <a:t> geracionais preenchem um diário de felicidade.</a:t>
              </a:r>
            </a:p>
            <a:p>
              <a:endParaRPr lang="pt-BR" sz="1600" cap="all" dirty="0" smtClean="0">
                <a:solidFill>
                  <a:srgbClr val="385160"/>
                </a:solidFill>
                <a:latin typeface="Corbel"/>
                <a:ea typeface="Arial" charset="0"/>
                <a:cs typeface="Corbel"/>
              </a:endParaRPr>
            </a:p>
            <a:p>
              <a:endParaRPr lang="pt-BR" sz="1600" cap="all" dirty="0" smtClean="0">
                <a:solidFill>
                  <a:srgbClr val="385160"/>
                </a:solidFill>
                <a:latin typeface="Corbel"/>
                <a:ea typeface="Arial" charset="0"/>
                <a:cs typeface="Corbel"/>
              </a:endParaRPr>
            </a:p>
            <a:p>
              <a:r>
                <a:rPr lang="pt-BR" sz="1600" cap="all" dirty="0" smtClean="0">
                  <a:solidFill>
                    <a:srgbClr val="385160"/>
                  </a:solidFill>
                  <a:latin typeface="Corbel"/>
                  <a:ea typeface="Arial" charset="0"/>
                  <a:cs typeface="Corbel"/>
                </a:rPr>
                <a:t>320 homens e mulheres  entrevistados</a:t>
              </a:r>
            </a:p>
            <a:p>
              <a:pPr>
                <a:lnSpc>
                  <a:spcPct val="120000"/>
                </a:lnSpc>
              </a:pPr>
              <a:endParaRPr lang="pt-BR" sz="1600" cap="all" dirty="0" smtClean="0">
                <a:solidFill>
                  <a:srgbClr val="385160"/>
                </a:solidFill>
                <a:latin typeface="Corbel"/>
                <a:ea typeface="Arial" charset="0"/>
                <a:cs typeface="Corbel"/>
              </a:endParaRPr>
            </a:p>
            <a:p>
              <a:pPr>
                <a:lnSpc>
                  <a:spcPct val="120000"/>
                </a:lnSpc>
              </a:pPr>
              <a:endParaRPr lang="pt-BR" sz="1600" cap="all" dirty="0" smtClean="0">
                <a:solidFill>
                  <a:srgbClr val="385160"/>
                </a:solidFill>
                <a:latin typeface="Corbel"/>
                <a:ea typeface="Arial" charset="0"/>
                <a:cs typeface="Corbel"/>
              </a:endParaRPr>
            </a:p>
          </p:txBody>
        </p:sp>
      </p:grpSp>
      <p:pic>
        <p:nvPicPr>
          <p:cNvPr id="1028" name="Picture 4"/>
          <p:cNvPicPr>
            <a:picLocks noChangeAspect="1" noChangeArrowheads="1"/>
          </p:cNvPicPr>
          <p:nvPr/>
        </p:nvPicPr>
        <p:blipFill>
          <a:blip r:embed="rId2"/>
          <a:srcRect l="38631" t="38746" r="30496" b="24513"/>
          <a:stretch>
            <a:fillRect/>
          </a:stretch>
        </p:blipFill>
        <p:spPr bwMode="auto">
          <a:xfrm>
            <a:off x="0" y="2885090"/>
            <a:ext cx="3815255" cy="340535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526</TotalTime>
  <Words>1326</Words>
  <Application>Microsoft Macintosh PowerPoint</Application>
  <PresentationFormat>Apresentação na tela (4:3)</PresentationFormat>
  <Paragraphs>102</Paragraphs>
  <Slides>20</Slides>
  <Notes>0</Notes>
  <HiddenSlides>0</HiddenSlides>
  <MMClips>0</MMClips>
  <ScaleCrop>false</ScaleCrop>
  <HeadingPairs>
    <vt:vector size="4" baseType="variant">
      <vt:variant>
        <vt:lpstr>Tema</vt:lpstr>
      </vt:variant>
      <vt:variant>
        <vt:i4>1</vt:i4>
      </vt:variant>
      <vt:variant>
        <vt:lpstr>Títulos de slides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01094</cp:lastModifiedBy>
  <cp:revision>61</cp:revision>
  <dcterms:created xsi:type="dcterms:W3CDTF">2010-08-27T22:32:31Z</dcterms:created>
  <dcterms:modified xsi:type="dcterms:W3CDTF">2010-09-24T22:45:39Z</dcterms:modified>
</cp:coreProperties>
</file>